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73" r:id="rId3"/>
    <p:sldId id="274" r:id="rId4"/>
    <p:sldId id="386" r:id="rId5"/>
    <p:sldId id="387" r:id="rId6"/>
    <p:sldId id="388" r:id="rId7"/>
    <p:sldId id="278" r:id="rId8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48C88-07AE-41E1-A93C-12809828C208}" type="datetimeFigureOut">
              <a:rPr lang="ca-ES" smtClean="0"/>
              <a:t>06/02/2025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76E2E-A3FE-4EC1-9D89-EBC16DBDB58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772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8C186-1B4F-4366-B1A3-EC8356B7CC1E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88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0EDCA-38A8-61A8-0F83-6CF7D186D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15C831F5-9907-E460-AC8A-1232BA7C3A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57A552B4-C3F1-3EF2-5BBE-0ABF5FB72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F6D17F06-5BEC-5EA9-C44F-2BE90863F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8C186-1B4F-4366-B1A3-EC8356B7CC1E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26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CF153-2402-8FE6-5DE2-756787926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F4851E4B-E07C-3799-4B68-81E881827B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41B3C503-5CA0-10FE-6F07-84D520300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07B8676E-B6C0-9AB3-2383-4D6DD388B1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8C186-1B4F-4366-B1A3-EC8356B7CC1E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75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F9C4E-E48A-EAEE-F573-FD373948C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ED903885-F567-B8A5-F38D-E4472C3D75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B8F774AC-0AFE-A168-53FC-A2FCE21C6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4341D103-686C-681A-42B6-EB5A5769F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8C186-1B4F-4366-B1A3-EC8356B7CC1E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65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D0FBFB7-EFCB-54FE-4384-CBB6D6545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D8EC94A4-D411-4E47-24F7-52B7FE3A1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0B9016D7-C867-06C4-EA50-A85DC1876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98BB-1C25-4BBB-BD0C-08373C64BDC3}" type="datetimeFigureOut">
              <a:rPr lang="ca-ES" smtClean="0"/>
              <a:t>06/02/2025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02645A3-3FF7-FF8D-74D6-65EA782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B3157E24-3DB7-9CC5-FBA3-C2494A9D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D987-4BB5-4E42-BF99-6649710C601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3636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5515D5C-3B62-5A64-02C1-E4245868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3B3F94EC-B661-B7B3-F259-66BDF85F8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7C8DA461-50BD-83F5-9D77-FFF51CD3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98BB-1C25-4BBB-BD0C-08373C64BDC3}" type="datetimeFigureOut">
              <a:rPr lang="ca-ES" smtClean="0"/>
              <a:t>06/02/2025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AEB428B5-E1D5-2177-9D4B-BFA47DC8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9A51B0D-9FC6-D166-25C5-EA979A78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D987-4BB5-4E42-BF99-6649710C601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6108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E4A852DB-B775-9950-CE2E-C379A1A91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A003FC50-F6F6-E81E-D32A-D870F4F81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976D84DE-D2C7-6F78-39A8-7A85CB4D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98BB-1C25-4BBB-BD0C-08373C64BDC3}" type="datetimeFigureOut">
              <a:rPr lang="ca-ES" smtClean="0"/>
              <a:t>06/02/2025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8F9E1A0-CDF9-2AF7-5D90-88D9DE6F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1A389F0-5A94-E669-D003-01E3237F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D987-4BB5-4E42-BF99-6649710C601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7052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B330432-9B10-B649-C7ED-ECE95878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1DDFA25-8AD0-7BF8-BAA7-9DC6C9E93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31F7F810-45D7-19C8-4500-5BE82677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98BB-1C25-4BBB-BD0C-08373C64BDC3}" type="datetimeFigureOut">
              <a:rPr lang="ca-ES" smtClean="0"/>
              <a:t>06/02/2025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7EC0DDA8-62C2-3777-0DEA-F7C1DE89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B584E94-06B3-CA11-1B7C-B48B6C3D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D987-4BB5-4E42-BF99-6649710C601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787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B297B7F-C78A-40A1-5C17-28C68D045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2C4CE99-8AE6-5C16-65EC-44EAD46AA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B26444C-0E4B-6709-0105-7C7E40E4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98BB-1C25-4BBB-BD0C-08373C64BDC3}" type="datetimeFigureOut">
              <a:rPr lang="ca-ES" smtClean="0"/>
              <a:t>06/02/2025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92523C0-8CC4-C0AB-CF81-EDDFDC04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914EEB1-C88E-663F-446F-534A276B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D987-4BB5-4E42-BF99-6649710C601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091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601F190-1FB6-92DD-8B9D-7C98A4E8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8BF1378-6644-01D6-D34A-3F19B7926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A3DDE665-0C53-A3FC-C84D-BC6986EB1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E9CA7CB7-B750-4547-8CEC-697EBBBD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98BB-1C25-4BBB-BD0C-08373C64BDC3}" type="datetimeFigureOut">
              <a:rPr lang="ca-ES" smtClean="0"/>
              <a:t>06/02/2025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594AAB5C-54F8-2B3B-CB09-71DFF80A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CF82B579-FA21-6170-CB16-BD091CA8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D987-4BB5-4E42-BF99-6649710C601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812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EB29FD1-0E5B-180F-A565-D3CDC7A8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4BF6A994-3737-A5B9-E6B8-3FFDD559F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B17D4DDE-9EFA-8823-2EC2-A3A63BCA0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C78BC990-5E28-AF42-BCEC-460264C9E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B654B933-72BC-42D0-32D1-544E92B3B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AAFF3CE4-37F9-096A-F489-474A1E0E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98BB-1C25-4BBB-BD0C-08373C64BDC3}" type="datetimeFigureOut">
              <a:rPr lang="ca-ES" smtClean="0"/>
              <a:t>06/02/2025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26C0457F-DF05-720C-ABE4-83EBA019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7FD39533-29DE-3306-D6A9-4207D800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D987-4BB5-4E42-BF99-6649710C601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2761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4CEFF98-B725-5C66-EBB7-10EF4610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C08DBC94-B718-29B5-0A74-5C5B3783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98BB-1C25-4BBB-BD0C-08373C64BDC3}" type="datetimeFigureOut">
              <a:rPr lang="ca-ES" smtClean="0"/>
              <a:t>06/02/2025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7785E84F-BA74-3002-D32B-C1265843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1A347794-DF63-1EB6-48AE-902CB087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D987-4BB5-4E42-BF99-6649710C601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3425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4DDF6196-1CBF-F018-6947-6188A6E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98BB-1C25-4BBB-BD0C-08373C64BDC3}" type="datetimeFigureOut">
              <a:rPr lang="ca-ES" smtClean="0"/>
              <a:t>06/02/2025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12828712-86CB-6634-410C-D0DB4B5A9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C5F8C6C-1F49-31A1-C973-9BB59998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D987-4BB5-4E42-BF99-6649710C601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042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8B66CC7-E842-782A-21D0-988A11BE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B9F74CA-8248-22E3-B9FD-493130E0E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DC8756EA-841E-8D41-1C09-CF2718C62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54CB469D-4C9D-5AF3-BCE7-D49D3E29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98BB-1C25-4BBB-BD0C-08373C64BDC3}" type="datetimeFigureOut">
              <a:rPr lang="ca-ES" smtClean="0"/>
              <a:t>06/02/2025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FE661351-5687-BFBA-C770-36A73F938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25FB219D-0A87-1893-FED9-6C4F409D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D987-4BB5-4E42-BF99-6649710C601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204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C8DA704-099E-5D79-56F3-C267CF1F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4DBACD74-89B9-F14F-2AB6-D62608F7F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A76F143C-F5BD-3AA0-3A9F-486CFD723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20C0B6CA-F1F1-5C81-D25D-DBAFD580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98BB-1C25-4BBB-BD0C-08373C64BDC3}" type="datetimeFigureOut">
              <a:rPr lang="ca-ES" smtClean="0"/>
              <a:t>06/02/2025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44CAA35F-94D4-7F63-EEB8-DC1A9E52C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31497C08-0E13-3F42-5AE3-EDBC1323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D987-4BB5-4E42-BF99-6649710C601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699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CAD02098-BBCA-E52E-76ED-0F3E24A6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C3335C4F-C934-5891-88BC-A2FDAA54B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AA257EB2-86D3-71BA-8F05-A92120440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A098BB-1C25-4BBB-BD0C-08373C64BDC3}" type="datetimeFigureOut">
              <a:rPr lang="ca-ES" smtClean="0"/>
              <a:t>06/02/2025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7B33F69-598A-B9D6-65AC-ED5EEAE89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E2C1BF4-73A2-B48E-B10A-62BF1125A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51D987-4BB5-4E42-BF99-6649710C601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537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sv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8E14692C-53E5-9EDA-7AE1-0D7586B57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4469" y="735106"/>
            <a:ext cx="10024827" cy="1423762"/>
          </a:xfrm>
        </p:spPr>
        <p:txBody>
          <a:bodyPr anchor="b">
            <a:normAutofit/>
          </a:bodyPr>
          <a:lstStyle/>
          <a:p>
            <a:pPr algn="l"/>
            <a:r>
              <a:rPr lang="es-ES" sz="4800" b="0" i="0" dirty="0">
                <a:solidFill>
                  <a:srgbClr val="FFFFFF"/>
                </a:solidFill>
                <a:effectLst/>
                <a:latin typeface="Taz"/>
              </a:rPr>
              <a:t>VIII JORNADA DE SALUT COMUNITÀRIA: </a:t>
            </a:r>
            <a:r>
              <a:rPr lang="es-ES" sz="4800" dirty="0">
                <a:solidFill>
                  <a:srgbClr val="FFFFFF"/>
                </a:solidFill>
                <a:latin typeface="Taz"/>
              </a:rPr>
              <a:t>    </a:t>
            </a:r>
            <a:r>
              <a:rPr lang="ca-ES" sz="4800" b="0" i="0" dirty="0">
                <a:solidFill>
                  <a:srgbClr val="FFFFFF"/>
                </a:solidFill>
                <a:effectLst/>
                <a:latin typeface="Taz"/>
              </a:rPr>
              <a:t>Avaluació en acció! </a:t>
            </a:r>
            <a:endParaRPr lang="ca-ES" sz="4800" dirty="0">
              <a:solidFill>
                <a:srgbClr val="FFFFFF"/>
              </a:solidFill>
              <a:latin typeface="Taz"/>
            </a:endParaRP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B2B37E59-A37A-2F50-7127-2B54588D3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836" y="3294715"/>
            <a:ext cx="5769364" cy="1458258"/>
          </a:xfrm>
        </p:spPr>
        <p:txBody>
          <a:bodyPr anchor="ctr">
            <a:normAutofit/>
          </a:bodyPr>
          <a:lstStyle/>
          <a:p>
            <a:pPr algn="l"/>
            <a:r>
              <a:rPr lang="ca-ES" sz="1800" dirty="0">
                <a:solidFill>
                  <a:schemeClr val="bg1"/>
                </a:solidFill>
                <a:latin typeface="Taz"/>
              </a:rPr>
              <a:t>Vic, 17 de gener de 2025 al Paranimf de la Universitat de Vic</a:t>
            </a:r>
          </a:p>
        </p:txBody>
      </p:sp>
      <p:sp>
        <p:nvSpPr>
          <p:cNvPr id="5" name="Títol 1">
            <a:extLst>
              <a:ext uri="{FF2B5EF4-FFF2-40B4-BE49-F238E27FC236}">
                <a16:creationId xmlns:a16="http://schemas.microsoft.com/office/drawing/2014/main" id="{93F8B411-42CE-48E4-7360-464F4F25FB8F}"/>
              </a:ext>
            </a:extLst>
          </p:cNvPr>
          <p:cNvSpPr txBox="1">
            <a:spLocks/>
          </p:cNvSpPr>
          <p:nvPr/>
        </p:nvSpPr>
        <p:spPr>
          <a:xfrm>
            <a:off x="1323975" y="3831374"/>
            <a:ext cx="9620250" cy="924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z" panose="020B0503040502020204" pitchFamily="34" charset="0"/>
              <a:ea typeface="+mj-ea"/>
              <a:cs typeface="+mj-cs"/>
            </a:endParaRPr>
          </a:p>
        </p:txBody>
      </p:sp>
      <p:pic>
        <p:nvPicPr>
          <p:cNvPr id="4" name="Imatge 3" descr="Imatge que conté text, Font, logotip, Gràfics&#10;&#10;Descripció generada automàticament">
            <a:extLst>
              <a:ext uri="{FF2B5EF4-FFF2-40B4-BE49-F238E27FC236}">
                <a16:creationId xmlns:a16="http://schemas.microsoft.com/office/drawing/2014/main" id="{5E32247C-A92F-D937-BFF3-EB152F454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73" y="4604374"/>
            <a:ext cx="3800475" cy="542925"/>
          </a:xfrm>
          <a:prstGeom prst="rect">
            <a:avLst/>
          </a:prstGeom>
        </p:spPr>
      </p:pic>
      <p:pic>
        <p:nvPicPr>
          <p:cNvPr id="6" name="Imatge 5" descr="Imatge que conté text, Font, Gràfics, tipografia&#10;&#10;Descripció generada automàticament">
            <a:extLst>
              <a:ext uri="{FF2B5EF4-FFF2-40B4-BE49-F238E27FC236}">
                <a16:creationId xmlns:a16="http://schemas.microsoft.com/office/drawing/2014/main" id="{441230E6-8BE6-AA16-C084-F8B7D82F6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567" y="4752975"/>
            <a:ext cx="3857625" cy="400050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67F801BA-C55D-A7B6-CD5A-B112B134F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72" y="5471750"/>
            <a:ext cx="3152775" cy="428625"/>
          </a:xfrm>
          <a:prstGeom prst="rect">
            <a:avLst/>
          </a:prstGeom>
        </p:spPr>
      </p:pic>
      <p:pic>
        <p:nvPicPr>
          <p:cNvPr id="8" name="Imatge 7" descr="Imatge que conté text, clipArt&#10;&#10;Descripció generada automàticament">
            <a:extLst>
              <a:ext uri="{FF2B5EF4-FFF2-40B4-BE49-F238E27FC236}">
                <a16:creationId xmlns:a16="http://schemas.microsoft.com/office/drawing/2014/main" id="{55B4627E-E81D-5948-C2C5-EC96161BE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429" y="4513886"/>
            <a:ext cx="685800" cy="723900"/>
          </a:xfrm>
          <a:prstGeom prst="rect">
            <a:avLst/>
          </a:prstGeom>
        </p:spPr>
      </p:pic>
      <p:pic>
        <p:nvPicPr>
          <p:cNvPr id="9" name="Imatge 8" descr="Imatge que conté text&#10;&#10;Descripció generada automàticament">
            <a:extLst>
              <a:ext uri="{FF2B5EF4-FFF2-40B4-BE49-F238E27FC236}">
                <a16:creationId xmlns:a16="http://schemas.microsoft.com/office/drawing/2014/main" id="{FFEB5B85-A1C5-AD6F-B071-CD53B8DB3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553" y="5471750"/>
            <a:ext cx="3057525" cy="428625"/>
          </a:xfrm>
          <a:prstGeom prst="rect">
            <a:avLst/>
          </a:prstGeom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8EA3E667-9872-2F6F-9F3D-92E7086AE988}"/>
              </a:ext>
            </a:extLst>
          </p:cNvPr>
          <p:cNvSpPr txBox="1"/>
          <p:nvPr/>
        </p:nvSpPr>
        <p:spPr>
          <a:xfrm>
            <a:off x="366132" y="6239107"/>
            <a:ext cx="751034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6000"/>
                    <a:lumOff val="24000"/>
                  </a:srgbClr>
                </a:solidFill>
                <a:effectLst/>
                <a:uLnTx/>
                <a:uFillTx/>
                <a:latin typeface="Taz"/>
                <a:ea typeface="+mn-ea"/>
                <a:cs typeface="+mn-cs"/>
              </a:rPr>
              <a:t>Organitza: Comissió de treball de la Taula de Salut Comunitària de Vic</a:t>
            </a:r>
            <a:r>
              <a:rPr kumimoji="0" lang="ca-ES" sz="16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6000"/>
                    <a:lumOff val="24000"/>
                  </a:srgbClr>
                </a:solidFill>
                <a:effectLst/>
                <a:uLnTx/>
                <a:uFillTx/>
                <a:latin typeface="Taz"/>
                <a:ea typeface="+mn-e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6000"/>
                    <a:lumOff val="24000"/>
                  </a:srgbClr>
                </a:solidFill>
                <a:effectLst/>
                <a:uLnTx/>
                <a:uFillTx/>
                <a:latin typeface="Taz"/>
                <a:ea typeface="+mn-ea"/>
                <a:cs typeface="Calibri"/>
              </a:rPr>
              <a:t>​</a:t>
            </a: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6000"/>
                  <a:lumOff val="24000"/>
                </a:srgbClr>
              </a:solidFill>
              <a:effectLst/>
              <a:uLnTx/>
              <a:uFillTx/>
              <a:latin typeface="Taz"/>
              <a:ea typeface="+mn-ea"/>
              <a:cs typeface="+mn-cs"/>
            </a:endParaRPr>
          </a:p>
        </p:txBody>
      </p:sp>
      <p:pic>
        <p:nvPicPr>
          <p:cNvPr id="13" name="Imatge 12" descr="Imatge que conté text, captura de pantalla, Font, Gràfics&#10;&#10;Descripció generada automàticament">
            <a:extLst>
              <a:ext uri="{FF2B5EF4-FFF2-40B4-BE49-F238E27FC236}">
                <a16:creationId xmlns:a16="http://schemas.microsoft.com/office/drawing/2014/main" id="{329C706F-0845-2935-6443-2957A6641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258" y="4514850"/>
            <a:ext cx="3456934" cy="2343150"/>
          </a:xfrm>
          <a:prstGeom prst="rect">
            <a:avLst/>
          </a:prstGeom>
        </p:spPr>
      </p:pic>
      <p:sp>
        <p:nvSpPr>
          <p:cNvPr id="11" name="Títol 1">
            <a:extLst>
              <a:ext uri="{FF2B5EF4-FFF2-40B4-BE49-F238E27FC236}">
                <a16:creationId xmlns:a16="http://schemas.microsoft.com/office/drawing/2014/main" id="{5A7F2CAF-99A2-EB8F-4682-B071A34272FB}"/>
              </a:ext>
            </a:extLst>
          </p:cNvPr>
          <p:cNvSpPr txBox="1">
            <a:spLocks/>
          </p:cNvSpPr>
          <p:nvPr/>
        </p:nvSpPr>
        <p:spPr>
          <a:xfrm>
            <a:off x="1314365" y="2127273"/>
            <a:ext cx="10024827" cy="1423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z"/>
              <a:ea typeface="+mj-ea"/>
              <a:cs typeface="+mj-cs"/>
            </a:endParaRP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5EBD6D8D-327B-23CF-C916-1758B1EC5486}"/>
              </a:ext>
            </a:extLst>
          </p:cNvPr>
          <p:cNvSpPr txBox="1"/>
          <p:nvPr/>
        </p:nvSpPr>
        <p:spPr>
          <a:xfrm>
            <a:off x="1499932" y="2325833"/>
            <a:ext cx="9444293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z"/>
                <a:ea typeface="+mn-ea"/>
                <a:cs typeface="+mn-cs"/>
              </a:rPr>
              <a:t>Avaluació en salut d’estudi i projecte municipals a l’Ajuntament de Vic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z"/>
                <a:ea typeface="+mn-ea"/>
                <a:cs typeface="+mn-cs"/>
              </a:rPr>
              <a:t>(Núria Oliver i Joana </a:t>
            </a:r>
            <a:r>
              <a:rPr kumimoji="0" lang="ca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z"/>
                <a:ea typeface="+mn-ea"/>
                <a:cs typeface="+mn-cs"/>
              </a:rPr>
              <a:t>Rodriguez</a:t>
            </a:r>
            <a:r>
              <a:rPr kumimoji="0" lang="ca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z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018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24CA0768-8391-9792-8B3B-9DACF297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br>
              <a:rPr lang="ca-ES" sz="2200" dirty="0">
                <a:latin typeface="taz"/>
              </a:rPr>
            </a:br>
            <a:br>
              <a:rPr lang="ca-ES" sz="2200" dirty="0">
                <a:latin typeface="taz"/>
              </a:rPr>
            </a:br>
            <a:r>
              <a:rPr lang="ca-ES" sz="3500" dirty="0">
                <a:solidFill>
                  <a:srgbClr val="FFFFFF"/>
                </a:solidFill>
                <a:latin typeface="taz"/>
              </a:rPr>
              <a:t>Presentació del servei  i explicació del projecte  </a:t>
            </a:r>
            <a:endParaRPr lang="ca-ES" sz="3500" b="1" dirty="0">
              <a:solidFill>
                <a:srgbClr val="FFFFFF"/>
              </a:solidFill>
              <a:latin typeface="taz"/>
            </a:endParaRPr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0A17CDA-962B-D31E-35A4-4EAD998B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BA59B2B-94CE-2805-5F9B-9DA7C235A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64" y="1904196"/>
            <a:ext cx="8626652" cy="1212539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ca-ES" sz="1800" dirty="0"/>
              <a:t>L’Àrea de Territori de l’Ajuntament de Vic s’encarrega de la planificació i gestió de l’urbanisme, el medi ambienti  la mobilitat de la ciutat.</a:t>
            </a:r>
          </a:p>
          <a:p>
            <a:pPr marL="0" indent="0" algn="just">
              <a:buNone/>
            </a:pPr>
            <a:r>
              <a:rPr lang="ca-ES" sz="1800" dirty="0"/>
              <a:t>Som plenament conscients que les decisions que es prenen tenen una incidència directa en la salut física, social i ambiental dels ciutadans.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6D54A5B-013A-0E80-D79E-F2D7D5CC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0C12960-6E85-460F-B6E3-5B82CB31AF3D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Contenidor de contingut 2">
            <a:extLst>
              <a:ext uri="{FF2B5EF4-FFF2-40B4-BE49-F238E27FC236}">
                <a16:creationId xmlns:a16="http://schemas.microsoft.com/office/drawing/2014/main" id="{D17158AF-EDE1-8003-7D36-2818DF3A1AB1}"/>
              </a:ext>
            </a:extLst>
          </p:cNvPr>
          <p:cNvSpPr txBox="1">
            <a:spLocks/>
          </p:cNvSpPr>
          <p:nvPr/>
        </p:nvSpPr>
        <p:spPr>
          <a:xfrm>
            <a:off x="829461" y="3550089"/>
            <a:ext cx="7736061" cy="554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Apliquem conceptes i diferents eines d’avaluació d’impacte en salut en els projectes que treballem.</a:t>
            </a:r>
          </a:p>
        </p:txBody>
      </p:sp>
      <p:sp>
        <p:nvSpPr>
          <p:cNvPr id="37" name="Contenidor de contingut 2">
            <a:extLst>
              <a:ext uri="{FF2B5EF4-FFF2-40B4-BE49-F238E27FC236}">
                <a16:creationId xmlns:a16="http://schemas.microsoft.com/office/drawing/2014/main" id="{BDDD4F74-AE9E-00BB-1155-28DDE6F54AA1}"/>
              </a:ext>
            </a:extLst>
          </p:cNvPr>
          <p:cNvSpPr txBox="1">
            <a:spLocks/>
          </p:cNvSpPr>
          <p:nvPr/>
        </p:nvSpPr>
        <p:spPr>
          <a:xfrm>
            <a:off x="1031005" y="4863453"/>
            <a:ext cx="7614235" cy="145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Aplicació de conceptes i evidència científica publicada en la presa de decisions.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Ús d’eines d’avaluació d'impacte en salut en els projectes: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Selecció de l’eina més adequada en cada cas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a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Ús de l’eina en fase prèvia al projecte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a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Ús de l’eina durant la redacció del projecte per incorporar millores</a:t>
            </a:r>
          </a:p>
        </p:txBody>
      </p:sp>
      <p:pic>
        <p:nvPicPr>
          <p:cNvPr id="38" name="Imatge 37">
            <a:extLst>
              <a:ext uri="{FF2B5EF4-FFF2-40B4-BE49-F238E27FC236}">
                <a16:creationId xmlns:a16="http://schemas.microsoft.com/office/drawing/2014/main" id="{75D4F968-8A00-52C2-16EB-0A316D54BC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t="17731" b="15744"/>
          <a:stretch/>
        </p:blipFill>
        <p:spPr>
          <a:xfrm>
            <a:off x="9127469" y="3594122"/>
            <a:ext cx="2868928" cy="2849084"/>
          </a:xfrm>
          <a:prstGeom prst="ellipse">
            <a:avLst/>
          </a:prstGeom>
        </p:spPr>
      </p:pic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7C11745-EDBB-362E-1812-EA3249607D6C}"/>
              </a:ext>
            </a:extLst>
          </p:cNvPr>
          <p:cNvSpPr txBox="1">
            <a:spLocks/>
          </p:cNvSpPr>
          <p:nvPr/>
        </p:nvSpPr>
        <p:spPr bwMode="auto">
          <a:xfrm>
            <a:off x="9127469" y="2041450"/>
            <a:ext cx="2655532" cy="177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El</a:t>
            </a:r>
            <a:r>
              <a:rPr kumimoji="0" lang="ca-ES" alt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altLang="ca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75% </a:t>
            </a:r>
            <a:r>
              <a:rPr kumimoji="0" lang="ca-ES" altLang="ca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de la salut de les persones depèn de l’espai i de l’entorn en el qual desenvolupen les seves vides: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altLang="ca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	Estil de Vida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altLang="ca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	Entorn construït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altLang="ca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	Entorn natural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altLang="ca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	Relacions Socials</a:t>
            </a:r>
            <a:endParaRPr kumimoji="0" lang="ca-ES" altLang="ca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E819434-852A-12EA-D8A9-A9BF749F1E27}"/>
              </a:ext>
            </a:extLst>
          </p:cNvPr>
          <p:cNvSpPr/>
          <p:nvPr/>
        </p:nvSpPr>
        <p:spPr bwMode="auto">
          <a:xfrm>
            <a:off x="8982745" y="1910076"/>
            <a:ext cx="3026879" cy="461740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Contenidor de contingut 2">
            <a:extLst>
              <a:ext uri="{FF2B5EF4-FFF2-40B4-BE49-F238E27FC236}">
                <a16:creationId xmlns:a16="http://schemas.microsoft.com/office/drawing/2014/main" id="{E9F018F6-EF53-FF7C-BADD-E5805BC9718D}"/>
              </a:ext>
            </a:extLst>
          </p:cNvPr>
          <p:cNvSpPr txBox="1">
            <a:spLocks/>
          </p:cNvSpPr>
          <p:nvPr/>
        </p:nvSpPr>
        <p:spPr>
          <a:xfrm>
            <a:off x="829461" y="4287464"/>
            <a:ext cx="3160967" cy="575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Com?</a:t>
            </a:r>
          </a:p>
        </p:txBody>
      </p:sp>
      <p:pic>
        <p:nvPicPr>
          <p:cNvPr id="47" name="Gràfic 46" descr="Chevron arrows with solid fill">
            <a:extLst>
              <a:ext uri="{FF2B5EF4-FFF2-40B4-BE49-F238E27FC236}">
                <a16:creationId xmlns:a16="http://schemas.microsoft.com/office/drawing/2014/main" id="{83A935F7-CFF7-6397-1385-33FFA351D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358" y="3550978"/>
            <a:ext cx="347885" cy="347885"/>
          </a:xfrm>
          <a:prstGeom prst="rect">
            <a:avLst/>
          </a:prstGeom>
        </p:spPr>
      </p:pic>
      <p:pic>
        <p:nvPicPr>
          <p:cNvPr id="49" name="Gràfic 48" descr="Badge Question Mark with solid fill">
            <a:extLst>
              <a:ext uri="{FF2B5EF4-FFF2-40B4-BE49-F238E27FC236}">
                <a16:creationId xmlns:a16="http://schemas.microsoft.com/office/drawing/2014/main" id="{68F20503-27B4-53C1-B80E-A9BE64E35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012" y="4365851"/>
            <a:ext cx="3651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2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24CA0768-8391-9792-8B3B-9DACF297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503987"/>
          </a:xfrm>
        </p:spPr>
        <p:txBody>
          <a:bodyPr>
            <a:normAutofit fontScale="90000"/>
          </a:bodyPr>
          <a:lstStyle/>
          <a:p>
            <a:br>
              <a:rPr lang="ca-ES" sz="2200" dirty="0">
                <a:latin typeface="taz"/>
              </a:rPr>
            </a:br>
            <a:br>
              <a:rPr lang="ca-ES" sz="2200" dirty="0">
                <a:latin typeface="taz"/>
              </a:rPr>
            </a:br>
            <a:r>
              <a:rPr lang="ca-ES" sz="3500" dirty="0">
                <a:solidFill>
                  <a:schemeClr val="bg1"/>
                </a:solidFill>
                <a:latin typeface="Taz"/>
              </a:rPr>
              <a:t>Concreció avaluació del projecte, punts forts i de millora del sistema d’avaluació.</a:t>
            </a:r>
            <a:endParaRPr lang="ca-ES" sz="3500" b="1" dirty="0">
              <a:solidFill>
                <a:schemeClr val="bg1"/>
              </a:solidFill>
              <a:latin typeface="taz"/>
            </a:endParaRPr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0A17CDA-962B-D31E-35A4-4EAD998B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6D54A5B-013A-0E80-D79E-F2D7D5CC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0C12960-6E85-460F-B6E3-5B82CB31AF3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0" name="Gràfic 49" descr="Clipboard Partially Checked with solid fill">
            <a:extLst>
              <a:ext uri="{FF2B5EF4-FFF2-40B4-BE49-F238E27FC236}">
                <a16:creationId xmlns:a16="http://schemas.microsoft.com/office/drawing/2014/main" id="{66E452A9-08F1-8AE0-38CF-30566CD56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937" y="1820878"/>
            <a:ext cx="451699" cy="451699"/>
          </a:xfrm>
          <a:prstGeom prst="rect">
            <a:avLst/>
          </a:prstGeom>
        </p:spPr>
      </p:pic>
      <p:sp>
        <p:nvSpPr>
          <p:cNvPr id="26" name="Contenidor de contingut 2">
            <a:extLst>
              <a:ext uri="{FF2B5EF4-FFF2-40B4-BE49-F238E27FC236}">
                <a16:creationId xmlns:a16="http://schemas.microsoft.com/office/drawing/2014/main" id="{6C8055E3-D369-E4AB-3739-FE9393EEDB0B}"/>
              </a:ext>
            </a:extLst>
          </p:cNvPr>
          <p:cNvSpPr txBox="1">
            <a:spLocks/>
          </p:cNvSpPr>
          <p:nvPr/>
        </p:nvSpPr>
        <p:spPr>
          <a:xfrm>
            <a:off x="724119" y="1820878"/>
            <a:ext cx="10980201" cy="554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Avaluació d’impacte en Salut del “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 d’acció integral del Puig dels Jueus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</a:p>
        </p:txBody>
      </p:sp>
      <p:sp>
        <p:nvSpPr>
          <p:cNvPr id="28" name="QuadreDeText 27">
            <a:extLst>
              <a:ext uri="{FF2B5EF4-FFF2-40B4-BE49-F238E27FC236}">
                <a16:creationId xmlns:a16="http://schemas.microsoft.com/office/drawing/2014/main" id="{23906A28-7448-6BFA-DFBD-E167C30C2DC0}"/>
              </a:ext>
            </a:extLst>
          </p:cNvPr>
          <p:cNvSpPr txBox="1"/>
          <p:nvPr/>
        </p:nvSpPr>
        <p:spPr>
          <a:xfrm>
            <a:off x="981777" y="2414222"/>
            <a:ext cx="1472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Situació actual</a:t>
            </a:r>
          </a:p>
        </p:txBody>
      </p:sp>
      <p:pic>
        <p:nvPicPr>
          <p:cNvPr id="30" name="Imatge 29">
            <a:extLst>
              <a:ext uri="{FF2B5EF4-FFF2-40B4-BE49-F238E27FC236}">
                <a16:creationId xmlns:a16="http://schemas.microsoft.com/office/drawing/2014/main" id="{91419556-540F-9962-B42B-6F77847E68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5375" r="3933" b="19851"/>
          <a:stretch/>
        </p:blipFill>
        <p:spPr>
          <a:xfrm>
            <a:off x="1278110" y="3672828"/>
            <a:ext cx="2895463" cy="3147728"/>
          </a:xfrm>
          <a:prstGeom prst="rect">
            <a:avLst/>
          </a:prstGeom>
        </p:spPr>
      </p:pic>
      <p:pic>
        <p:nvPicPr>
          <p:cNvPr id="32" name="Imatge 31">
            <a:extLst>
              <a:ext uri="{FF2B5EF4-FFF2-40B4-BE49-F238E27FC236}">
                <a16:creationId xmlns:a16="http://schemas.microsoft.com/office/drawing/2014/main" id="{E3542617-EB92-15F4-2BCC-1CA5359A5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14" y="2770340"/>
            <a:ext cx="2561998" cy="1815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Google Shape;202;g126228a4a63_0_152">
            <a:extLst>
              <a:ext uri="{FF2B5EF4-FFF2-40B4-BE49-F238E27FC236}">
                <a16:creationId xmlns:a16="http://schemas.microsoft.com/office/drawing/2014/main" id="{C44D7D33-31E7-C46F-457F-2131D3B2345B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69"/>
          <a:stretch/>
        </p:blipFill>
        <p:spPr>
          <a:xfrm>
            <a:off x="4232321" y="2897257"/>
            <a:ext cx="3727354" cy="20647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19"/>
              </a:srgbClr>
            </a:outerShdw>
          </a:effectLst>
        </p:spPr>
      </p:pic>
      <p:pic>
        <p:nvPicPr>
          <p:cNvPr id="35" name="Imatge 34" descr="Imatge que conté text, captura de pantalla, Font, carta&#10;&#10;Descripció generada automàticament">
            <a:extLst>
              <a:ext uri="{FF2B5EF4-FFF2-40B4-BE49-F238E27FC236}">
                <a16:creationId xmlns:a16="http://schemas.microsoft.com/office/drawing/2014/main" id="{F191BDF1-4AAB-7E51-8C7D-70DE3939C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84" y="3429000"/>
            <a:ext cx="4510962" cy="3092142"/>
          </a:xfrm>
          <a:prstGeom prst="rect">
            <a:avLst/>
          </a:prstGeom>
        </p:spPr>
      </p:pic>
      <p:sp>
        <p:nvSpPr>
          <p:cNvPr id="36" name="QuadreDeText 35">
            <a:extLst>
              <a:ext uri="{FF2B5EF4-FFF2-40B4-BE49-F238E27FC236}">
                <a16:creationId xmlns:a16="http://schemas.microsoft.com/office/drawing/2014/main" id="{E608D762-30BB-733F-2584-59D184E33D9C}"/>
              </a:ext>
            </a:extLst>
          </p:cNvPr>
          <p:cNvSpPr txBox="1"/>
          <p:nvPr/>
        </p:nvSpPr>
        <p:spPr>
          <a:xfrm>
            <a:off x="4323891" y="2408150"/>
            <a:ext cx="1472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Eina</a:t>
            </a:r>
          </a:p>
        </p:txBody>
      </p:sp>
      <p:pic>
        <p:nvPicPr>
          <p:cNvPr id="37" name="Imatge 36">
            <a:extLst>
              <a:ext uri="{FF2B5EF4-FFF2-40B4-BE49-F238E27FC236}">
                <a16:creationId xmlns:a16="http://schemas.microsoft.com/office/drawing/2014/main" id="{F34FD13B-F5F3-C203-E90D-D3F3DCFD29A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49790" b="74192"/>
          <a:stretch/>
        </p:blipFill>
        <p:spPr>
          <a:xfrm>
            <a:off x="7782759" y="2770340"/>
            <a:ext cx="1620182" cy="468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QuadreDeText 2">
            <a:extLst>
              <a:ext uri="{FF2B5EF4-FFF2-40B4-BE49-F238E27FC236}">
                <a16:creationId xmlns:a16="http://schemas.microsoft.com/office/drawing/2014/main" id="{96970F23-58D8-923A-1706-0B60684EA418}"/>
              </a:ext>
            </a:extLst>
          </p:cNvPr>
          <p:cNvSpPr txBox="1"/>
          <p:nvPr/>
        </p:nvSpPr>
        <p:spPr>
          <a:xfrm>
            <a:off x="9973787" y="2356046"/>
            <a:ext cx="1998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Redacció Pla Especial</a:t>
            </a:r>
          </a:p>
        </p:txBody>
      </p:sp>
    </p:spTree>
    <p:extLst>
      <p:ext uri="{BB962C8B-B14F-4D97-AF65-F5344CB8AC3E}">
        <p14:creationId xmlns:p14="http://schemas.microsoft.com/office/powerpoint/2010/main" val="252438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F4A395-1162-8DBE-9083-0C8395D3B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97FC0F6-91C4-DF2D-9F06-651D9B279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0FB7C7-ADD1-78CA-E66D-506B273B8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9F6DA7-5593-A2FE-4A16-E1102860D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02572F-53A8-84E9-E1AF-17BDBBB1F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258296-2762-381F-6694-C1E4A3702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E630E482-A2A6-1681-0732-9A0322D5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503987"/>
          </a:xfrm>
        </p:spPr>
        <p:txBody>
          <a:bodyPr>
            <a:normAutofit fontScale="90000"/>
          </a:bodyPr>
          <a:lstStyle/>
          <a:p>
            <a:br>
              <a:rPr lang="ca-ES" sz="2200" dirty="0">
                <a:latin typeface="taz"/>
              </a:rPr>
            </a:br>
            <a:br>
              <a:rPr lang="ca-ES" sz="2200" dirty="0">
                <a:latin typeface="taz"/>
              </a:rPr>
            </a:br>
            <a:r>
              <a:rPr lang="ca-ES" sz="3500" dirty="0">
                <a:solidFill>
                  <a:schemeClr val="bg1"/>
                </a:solidFill>
                <a:latin typeface="Taz"/>
              </a:rPr>
              <a:t>Concreció avaluació del projecte, punts forts i de millora del sistema d’avaluació.</a:t>
            </a:r>
            <a:endParaRPr lang="ca-ES" sz="3500" b="1" dirty="0">
              <a:solidFill>
                <a:schemeClr val="bg1"/>
              </a:solidFill>
              <a:latin typeface="taz"/>
            </a:endParaRPr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799E3FB-E4F9-D311-CC99-D7070F27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9BE447E-3ECD-3A14-6222-B163DA63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0C12960-6E85-460F-B6E3-5B82CB31AF3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ontenidor de contingut 2">
            <a:extLst>
              <a:ext uri="{FF2B5EF4-FFF2-40B4-BE49-F238E27FC236}">
                <a16:creationId xmlns:a16="http://schemas.microsoft.com/office/drawing/2014/main" id="{C8A4660E-93AE-F6A0-ED58-1F5DFFEE1158}"/>
              </a:ext>
            </a:extLst>
          </p:cNvPr>
          <p:cNvSpPr txBox="1">
            <a:spLocks/>
          </p:cNvSpPr>
          <p:nvPr/>
        </p:nvSpPr>
        <p:spPr>
          <a:xfrm>
            <a:off x="724119" y="1820878"/>
            <a:ext cx="10980201" cy="554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Avaluació d’impacte en Salut en la redacció del “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Projecte de la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Reurbanització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Rambla dels Montcada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</a:p>
        </p:txBody>
      </p:sp>
      <p:pic>
        <p:nvPicPr>
          <p:cNvPr id="7" name="Gràfic 6" descr="Clipboard Partially Checked with solid fill">
            <a:extLst>
              <a:ext uri="{FF2B5EF4-FFF2-40B4-BE49-F238E27FC236}">
                <a16:creationId xmlns:a16="http://schemas.microsoft.com/office/drawing/2014/main" id="{C9F0D82E-4BD8-3723-3444-9519974B5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937" y="1820878"/>
            <a:ext cx="451699" cy="451699"/>
          </a:xfrm>
          <a:prstGeom prst="rect">
            <a:avLst/>
          </a:prstGeom>
        </p:spPr>
      </p:pic>
      <p:pic>
        <p:nvPicPr>
          <p:cNvPr id="8" name="Imatge 7" descr="Imatge que conté a l’aire lliure, manera, escena, cel&#10;&#10;Descripció generada automàticament">
            <a:extLst>
              <a:ext uri="{FF2B5EF4-FFF2-40B4-BE49-F238E27FC236}">
                <a16:creationId xmlns:a16="http://schemas.microsoft.com/office/drawing/2014/main" id="{0F0D6F99-CE3F-4BE9-75B0-303E29C30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7" y="2951616"/>
            <a:ext cx="3194282" cy="2395712"/>
          </a:xfrm>
          <a:prstGeom prst="rect">
            <a:avLst/>
          </a:prstGeom>
        </p:spPr>
      </p:pic>
      <p:pic>
        <p:nvPicPr>
          <p:cNvPr id="9" name="Imatge 8" descr="Imatge que conté text, diagrama, captura de pantalla, cercle&#10;&#10;Descripció generada automàticament">
            <a:extLst>
              <a:ext uri="{FF2B5EF4-FFF2-40B4-BE49-F238E27FC236}">
                <a16:creationId xmlns:a16="http://schemas.microsoft.com/office/drawing/2014/main" id="{3F9F4418-FBB2-29D0-9A21-B332DD233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16" y="3776729"/>
            <a:ext cx="4907262" cy="2777595"/>
          </a:xfrm>
          <a:prstGeom prst="rect">
            <a:avLst/>
          </a:prstGeom>
        </p:spPr>
      </p:pic>
      <p:pic>
        <p:nvPicPr>
          <p:cNvPr id="10" name="Imatge 9" descr="Imatge que conté mapa, text, Pla, diagrama&#10;&#10;Descripció generada automàticament">
            <a:extLst>
              <a:ext uri="{FF2B5EF4-FFF2-40B4-BE49-F238E27FC236}">
                <a16:creationId xmlns:a16="http://schemas.microsoft.com/office/drawing/2014/main" id="{C5C28C90-3EF8-56DA-E367-1C9E9AC964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83" y="2869285"/>
            <a:ext cx="3275827" cy="2314293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CFE45B46-E9E4-9AE1-5CC4-6FA5CBFAB9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9683" y="4604432"/>
            <a:ext cx="3212870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5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AC47C9-BE60-46E4-FBB4-1FEBC6A83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6BB1AF1-C4BA-B773-92A3-94533B056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97EBBF-12DE-60AB-6C53-3205E8E27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43F8E7-C758-343D-BEE7-3EA7A298E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16D5FA-726F-2C40-65B6-07D9EEB03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CC6051-53D2-2E14-1BCD-07C350D39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189D8942-6B4F-0E71-8571-2BC304FCD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503987"/>
          </a:xfrm>
        </p:spPr>
        <p:txBody>
          <a:bodyPr>
            <a:normAutofit fontScale="90000"/>
          </a:bodyPr>
          <a:lstStyle/>
          <a:p>
            <a:br>
              <a:rPr lang="ca-ES" sz="2200" dirty="0">
                <a:latin typeface="taz"/>
              </a:rPr>
            </a:br>
            <a:br>
              <a:rPr lang="ca-ES" sz="2200" dirty="0">
                <a:latin typeface="taz"/>
              </a:rPr>
            </a:br>
            <a:r>
              <a:rPr lang="ca-ES" sz="3500" dirty="0">
                <a:solidFill>
                  <a:schemeClr val="bg1"/>
                </a:solidFill>
                <a:latin typeface="Taz"/>
              </a:rPr>
              <a:t>Concreció avaluació del projecte, punts forts i de millora del sistema d’avaluació.</a:t>
            </a:r>
            <a:endParaRPr lang="ca-ES" sz="3500" b="1" dirty="0">
              <a:solidFill>
                <a:schemeClr val="bg1"/>
              </a:solidFill>
              <a:latin typeface="taz"/>
            </a:endParaRPr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1C88A4A2-4B3D-D512-4C02-8E2906E85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A64EA24-E39D-7ABA-7476-B6388FB0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0C12960-6E85-460F-B6E3-5B82CB31AF3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B125967-8DB0-F2A3-C9B1-DB0CB87EAB80}"/>
              </a:ext>
            </a:extLst>
          </p:cNvPr>
          <p:cNvSpPr txBox="1">
            <a:spLocks/>
          </p:cNvSpPr>
          <p:nvPr/>
        </p:nvSpPr>
        <p:spPr>
          <a:xfrm>
            <a:off x="724119" y="1820878"/>
            <a:ext cx="10980201" cy="554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Aplicació de criteris d’impacte en Salut en 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l’elecció de sistemes de gestió de l’aparcament</a:t>
            </a:r>
          </a:p>
        </p:txBody>
      </p:sp>
      <p:pic>
        <p:nvPicPr>
          <p:cNvPr id="12" name="Gràfic 11" descr="Clipboard Partially Checked with solid fill">
            <a:extLst>
              <a:ext uri="{FF2B5EF4-FFF2-40B4-BE49-F238E27FC236}">
                <a16:creationId xmlns:a16="http://schemas.microsoft.com/office/drawing/2014/main" id="{C3AFD00D-F7D2-80CF-4B43-E0883EC8F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937" y="1820878"/>
            <a:ext cx="451699" cy="451699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B16C37C6-CE03-27C0-1D40-639E2047B2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564"/>
          <a:stretch/>
        </p:blipFill>
        <p:spPr>
          <a:xfrm>
            <a:off x="259550" y="2732783"/>
            <a:ext cx="3844162" cy="3437149"/>
          </a:xfrm>
          <a:prstGeom prst="rect">
            <a:avLst/>
          </a:prstGeom>
        </p:spPr>
      </p:pic>
      <p:grpSp>
        <p:nvGrpSpPr>
          <p:cNvPr id="14" name="Agrupa 13">
            <a:extLst>
              <a:ext uri="{FF2B5EF4-FFF2-40B4-BE49-F238E27FC236}">
                <a16:creationId xmlns:a16="http://schemas.microsoft.com/office/drawing/2014/main" id="{0B6EC8A5-6D13-1CA6-33B1-6EF8312145A0}"/>
              </a:ext>
            </a:extLst>
          </p:cNvPr>
          <p:cNvGrpSpPr/>
          <p:nvPr/>
        </p:nvGrpSpPr>
        <p:grpSpPr>
          <a:xfrm>
            <a:off x="3934258" y="2310799"/>
            <a:ext cx="8308063" cy="4509757"/>
            <a:chOff x="2005261" y="1782401"/>
            <a:chExt cx="10186739" cy="4934702"/>
          </a:xfrm>
        </p:grpSpPr>
        <p:sp>
          <p:nvSpPr>
            <p:cNvPr id="15" name="QuadreDeText 14">
              <a:extLst>
                <a:ext uri="{FF2B5EF4-FFF2-40B4-BE49-F238E27FC236}">
                  <a16:creationId xmlns:a16="http://schemas.microsoft.com/office/drawing/2014/main" id="{BD3945C4-2FF1-43F8-10E8-DEBCE66FEAF1}"/>
                </a:ext>
              </a:extLst>
            </p:cNvPr>
            <p:cNvSpPr txBox="1"/>
            <p:nvPr/>
          </p:nvSpPr>
          <p:spPr>
            <a:xfrm>
              <a:off x="5968219" y="1782401"/>
              <a:ext cx="2448272" cy="57252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Reducció indisciplina d’estacionament</a:t>
              </a:r>
            </a:p>
          </p:txBody>
        </p:sp>
        <p:sp>
          <p:nvSpPr>
            <p:cNvPr id="16" name="QuadreDeText 15">
              <a:extLst>
                <a:ext uri="{FF2B5EF4-FFF2-40B4-BE49-F238E27FC236}">
                  <a16:creationId xmlns:a16="http://schemas.microsoft.com/office/drawing/2014/main" id="{E50513E5-A11A-3B7D-9D28-925E22BE827B}"/>
                </a:ext>
              </a:extLst>
            </p:cNvPr>
            <p:cNvSpPr txBox="1"/>
            <p:nvPr/>
          </p:nvSpPr>
          <p:spPr>
            <a:xfrm>
              <a:off x="5957132" y="2453400"/>
              <a:ext cx="2448272" cy="57252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Major rotació de vehicles</a:t>
              </a:r>
            </a:p>
          </p:txBody>
        </p:sp>
        <p:sp>
          <p:nvSpPr>
            <p:cNvPr id="17" name="QuadreDeText 16">
              <a:extLst>
                <a:ext uri="{FF2B5EF4-FFF2-40B4-BE49-F238E27FC236}">
                  <a16:creationId xmlns:a16="http://schemas.microsoft.com/office/drawing/2014/main" id="{9FCD8DD4-2761-7EC1-D0B3-2CEDF1ADDF3C}"/>
                </a:ext>
              </a:extLst>
            </p:cNvPr>
            <p:cNvSpPr txBox="1"/>
            <p:nvPr/>
          </p:nvSpPr>
          <p:spPr>
            <a:xfrm>
              <a:off x="5957132" y="3124399"/>
              <a:ext cx="2448767" cy="57252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Major disponibilitat de places d’aparcament</a:t>
              </a:r>
            </a:p>
          </p:txBody>
        </p:sp>
        <p:grpSp>
          <p:nvGrpSpPr>
            <p:cNvPr id="18" name="Agrupa 17">
              <a:extLst>
                <a:ext uri="{FF2B5EF4-FFF2-40B4-BE49-F238E27FC236}">
                  <a16:creationId xmlns:a16="http://schemas.microsoft.com/office/drawing/2014/main" id="{2D82E3A9-A5DD-4397-243E-BE38A42B7415}"/>
                </a:ext>
              </a:extLst>
            </p:cNvPr>
            <p:cNvGrpSpPr/>
            <p:nvPr/>
          </p:nvGrpSpPr>
          <p:grpSpPr>
            <a:xfrm>
              <a:off x="7208647" y="3833309"/>
              <a:ext cx="2736304" cy="2883794"/>
              <a:chOff x="2005657" y="3551742"/>
              <a:chExt cx="2736304" cy="2883794"/>
            </a:xfrm>
          </p:grpSpPr>
          <p:sp>
            <p:nvSpPr>
              <p:cNvPr id="38" name="Rectangle arrodonit 12">
                <a:extLst>
                  <a:ext uri="{FF2B5EF4-FFF2-40B4-BE49-F238E27FC236}">
                    <a16:creationId xmlns:a16="http://schemas.microsoft.com/office/drawing/2014/main" id="{0531CF0D-4862-B190-2BD8-3C902DBDF23C}"/>
                  </a:ext>
                </a:extLst>
              </p:cNvPr>
              <p:cNvSpPr/>
              <p:nvPr/>
            </p:nvSpPr>
            <p:spPr>
              <a:xfrm>
                <a:off x="2005657" y="3551742"/>
                <a:ext cx="2736304" cy="288379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a-E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9" name="QuadreDeText 38">
                <a:extLst>
                  <a:ext uri="{FF2B5EF4-FFF2-40B4-BE49-F238E27FC236}">
                    <a16:creationId xmlns:a16="http://schemas.microsoft.com/office/drawing/2014/main" id="{60100438-7F0D-1CBA-2403-4DBFC57283C6}"/>
                  </a:ext>
                </a:extLst>
              </p:cNvPr>
              <p:cNvSpPr txBox="1"/>
              <p:nvPr/>
            </p:nvSpPr>
            <p:spPr>
              <a:xfrm>
                <a:off x="2203679" y="3816152"/>
                <a:ext cx="2340260" cy="80826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Reducció del temps de recerca d’aparcament</a:t>
                </a:r>
              </a:p>
            </p:txBody>
          </p:sp>
          <p:sp>
            <p:nvSpPr>
              <p:cNvPr id="40" name="QuadreDeText 39">
                <a:extLst>
                  <a:ext uri="{FF2B5EF4-FFF2-40B4-BE49-F238E27FC236}">
                    <a16:creationId xmlns:a16="http://schemas.microsoft.com/office/drawing/2014/main" id="{7FDFD2D8-5298-E17F-A003-EE17AA403FB3}"/>
                  </a:ext>
                </a:extLst>
              </p:cNvPr>
              <p:cNvSpPr txBox="1"/>
              <p:nvPr/>
            </p:nvSpPr>
            <p:spPr>
              <a:xfrm>
                <a:off x="2216695" y="4892412"/>
                <a:ext cx="2340260" cy="57252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Menys circulació de vehicles</a:t>
                </a:r>
              </a:p>
            </p:txBody>
          </p:sp>
          <p:sp>
            <p:nvSpPr>
              <p:cNvPr id="41" name="QuadreDeText 40">
                <a:extLst>
                  <a:ext uri="{FF2B5EF4-FFF2-40B4-BE49-F238E27FC236}">
                    <a16:creationId xmlns:a16="http://schemas.microsoft.com/office/drawing/2014/main" id="{1C75D918-13C5-CA81-60BD-16B49BDF5BC3}"/>
                  </a:ext>
                </a:extLst>
              </p:cNvPr>
              <p:cNvSpPr txBox="1"/>
              <p:nvPr/>
            </p:nvSpPr>
            <p:spPr>
              <a:xfrm>
                <a:off x="2216695" y="5684194"/>
                <a:ext cx="2340260" cy="57252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Menys risc d’accidentalitat</a:t>
                </a:r>
              </a:p>
            </p:txBody>
          </p:sp>
        </p:grpSp>
        <p:grpSp>
          <p:nvGrpSpPr>
            <p:cNvPr id="19" name="Agrupa 18">
              <a:extLst>
                <a:ext uri="{FF2B5EF4-FFF2-40B4-BE49-F238E27FC236}">
                  <a16:creationId xmlns:a16="http://schemas.microsoft.com/office/drawing/2014/main" id="{84F614E9-D837-8DC7-94EE-63A0AF1C3A45}"/>
                </a:ext>
              </a:extLst>
            </p:cNvPr>
            <p:cNvGrpSpPr/>
            <p:nvPr/>
          </p:nvGrpSpPr>
          <p:grpSpPr>
            <a:xfrm>
              <a:off x="4287338" y="3860595"/>
              <a:ext cx="2736304" cy="1952318"/>
              <a:chOff x="5061012" y="3492906"/>
              <a:chExt cx="2736304" cy="1952318"/>
            </a:xfrm>
          </p:grpSpPr>
          <p:sp>
            <p:nvSpPr>
              <p:cNvPr id="35" name="Rectangle arrodonit 17">
                <a:extLst>
                  <a:ext uri="{FF2B5EF4-FFF2-40B4-BE49-F238E27FC236}">
                    <a16:creationId xmlns:a16="http://schemas.microsoft.com/office/drawing/2014/main" id="{A6430C77-56EE-F822-F8F2-06D02A210500}"/>
                  </a:ext>
                </a:extLst>
              </p:cNvPr>
              <p:cNvSpPr/>
              <p:nvPr/>
            </p:nvSpPr>
            <p:spPr>
              <a:xfrm>
                <a:off x="5061012" y="3492906"/>
                <a:ext cx="2736304" cy="195231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a-E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6" name="QuadreDeText 35">
                <a:extLst>
                  <a:ext uri="{FF2B5EF4-FFF2-40B4-BE49-F238E27FC236}">
                    <a16:creationId xmlns:a16="http://schemas.microsoft.com/office/drawing/2014/main" id="{DF341977-07AD-F308-B008-1F86AA9864E3}"/>
                  </a:ext>
                </a:extLst>
              </p:cNvPr>
              <p:cNvSpPr txBox="1"/>
              <p:nvPr/>
            </p:nvSpPr>
            <p:spPr>
              <a:xfrm>
                <a:off x="5133020" y="3724190"/>
                <a:ext cx="2592288" cy="80826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Reducció del consum de combustible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a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7" name="QuadreDeText 36">
                <a:extLst>
                  <a:ext uri="{FF2B5EF4-FFF2-40B4-BE49-F238E27FC236}">
                    <a16:creationId xmlns:a16="http://schemas.microsoft.com/office/drawing/2014/main" id="{9DC99D75-8016-60DA-06EA-CFE5CED61D82}"/>
                  </a:ext>
                </a:extLst>
              </p:cNvPr>
              <p:cNvSpPr txBox="1"/>
              <p:nvPr/>
            </p:nvSpPr>
            <p:spPr>
              <a:xfrm>
                <a:off x="5134494" y="4796637"/>
                <a:ext cx="2340260" cy="33677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Menys contaminació</a:t>
                </a:r>
              </a:p>
            </p:txBody>
          </p:sp>
        </p:grpSp>
        <p:sp>
          <p:nvSpPr>
            <p:cNvPr id="20" name="QuadreDeText 19">
              <a:extLst>
                <a:ext uri="{FF2B5EF4-FFF2-40B4-BE49-F238E27FC236}">
                  <a16:creationId xmlns:a16="http://schemas.microsoft.com/office/drawing/2014/main" id="{3959A937-3BA2-97E4-63E2-74E16DE20A10}"/>
                </a:ext>
              </a:extLst>
            </p:cNvPr>
            <p:cNvSpPr txBox="1"/>
            <p:nvPr/>
          </p:nvSpPr>
          <p:spPr>
            <a:xfrm>
              <a:off x="10391801" y="4859707"/>
              <a:ext cx="1800199" cy="808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Ciutat més sostenible i segura</a:t>
              </a:r>
            </a:p>
          </p:txBody>
        </p:sp>
        <p:sp>
          <p:nvSpPr>
            <p:cNvPr id="21" name="QuadreDeText 20">
              <a:extLst>
                <a:ext uri="{FF2B5EF4-FFF2-40B4-BE49-F238E27FC236}">
                  <a16:creationId xmlns:a16="http://schemas.microsoft.com/office/drawing/2014/main" id="{16B632DB-7317-1BC5-8BD8-BDE599D59A04}"/>
                </a:ext>
              </a:extLst>
            </p:cNvPr>
            <p:cNvSpPr txBox="1"/>
            <p:nvPr/>
          </p:nvSpPr>
          <p:spPr>
            <a:xfrm>
              <a:off x="2005261" y="4154743"/>
              <a:ext cx="1800199" cy="572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Augment de la productivitat</a:t>
              </a:r>
            </a:p>
          </p:txBody>
        </p:sp>
        <p:cxnSp>
          <p:nvCxnSpPr>
            <p:cNvPr id="22" name="Connector de fletxa recta 21">
              <a:extLst>
                <a:ext uri="{FF2B5EF4-FFF2-40B4-BE49-F238E27FC236}">
                  <a16:creationId xmlns:a16="http://schemas.microsoft.com/office/drawing/2014/main" id="{C71C18DD-C9E2-7527-BBA4-E65567E3D7BA}"/>
                </a:ext>
              </a:extLst>
            </p:cNvPr>
            <p:cNvCxnSpPr>
              <a:cxnSpLocks/>
            </p:cNvCxnSpPr>
            <p:nvPr/>
          </p:nvCxnSpPr>
          <p:spPr>
            <a:xfrm>
              <a:off x="8320325" y="3038175"/>
              <a:ext cx="0" cy="266244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or de fletxa recta 22">
              <a:extLst>
                <a:ext uri="{FF2B5EF4-FFF2-40B4-BE49-F238E27FC236}">
                  <a16:creationId xmlns:a16="http://schemas.microsoft.com/office/drawing/2014/main" id="{612EC6FB-1452-9C69-32C6-EC51955C65D7}"/>
                </a:ext>
              </a:extLst>
            </p:cNvPr>
            <p:cNvCxnSpPr/>
            <p:nvPr/>
          </p:nvCxnSpPr>
          <p:spPr>
            <a:xfrm>
              <a:off x="6701080" y="3696920"/>
              <a:ext cx="0" cy="36004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or de fletxa recta 23">
              <a:extLst>
                <a:ext uri="{FF2B5EF4-FFF2-40B4-BE49-F238E27FC236}">
                  <a16:creationId xmlns:a16="http://schemas.microsoft.com/office/drawing/2014/main" id="{BB71EDF5-4D33-6250-99A5-0B9E16E66EA6}"/>
                </a:ext>
              </a:extLst>
            </p:cNvPr>
            <p:cNvCxnSpPr/>
            <p:nvPr/>
          </p:nvCxnSpPr>
          <p:spPr>
            <a:xfrm>
              <a:off x="7568687" y="3696920"/>
              <a:ext cx="0" cy="36004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or de fletxa recta 25">
              <a:extLst>
                <a:ext uri="{FF2B5EF4-FFF2-40B4-BE49-F238E27FC236}">
                  <a16:creationId xmlns:a16="http://schemas.microsoft.com/office/drawing/2014/main" id="{759EF823-636B-69B9-8301-BFB897633062}"/>
                </a:ext>
              </a:extLst>
            </p:cNvPr>
            <p:cNvCxnSpPr/>
            <p:nvPr/>
          </p:nvCxnSpPr>
          <p:spPr>
            <a:xfrm flipV="1">
              <a:off x="9934871" y="5333603"/>
              <a:ext cx="355411" cy="2299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or de fletxa recta 27">
              <a:extLst>
                <a:ext uri="{FF2B5EF4-FFF2-40B4-BE49-F238E27FC236}">
                  <a16:creationId xmlns:a16="http://schemas.microsoft.com/office/drawing/2014/main" id="{286E926E-CCA2-DB53-528B-4F7971F8C135}"/>
                </a:ext>
              </a:extLst>
            </p:cNvPr>
            <p:cNvCxnSpPr/>
            <p:nvPr/>
          </p:nvCxnSpPr>
          <p:spPr>
            <a:xfrm>
              <a:off x="8581462" y="4813939"/>
              <a:ext cx="0" cy="36004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 de fletxa recta 29">
              <a:extLst>
                <a:ext uri="{FF2B5EF4-FFF2-40B4-BE49-F238E27FC236}">
                  <a16:creationId xmlns:a16="http://schemas.microsoft.com/office/drawing/2014/main" id="{E35D7A5A-FC61-0ED7-A94C-38EA13F63C7F}"/>
                </a:ext>
              </a:extLst>
            </p:cNvPr>
            <p:cNvCxnSpPr/>
            <p:nvPr/>
          </p:nvCxnSpPr>
          <p:spPr>
            <a:xfrm>
              <a:off x="8555596" y="5632893"/>
              <a:ext cx="0" cy="36004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 de fletxa recta 31">
              <a:extLst>
                <a:ext uri="{FF2B5EF4-FFF2-40B4-BE49-F238E27FC236}">
                  <a16:creationId xmlns:a16="http://schemas.microsoft.com/office/drawing/2014/main" id="{0734E5E6-1D48-6041-4A20-56AED2B2F868}"/>
                </a:ext>
              </a:extLst>
            </p:cNvPr>
            <p:cNvCxnSpPr>
              <a:cxnSpLocks/>
            </p:cNvCxnSpPr>
            <p:nvPr/>
          </p:nvCxnSpPr>
          <p:spPr>
            <a:xfrm>
              <a:off x="3945614" y="4501926"/>
              <a:ext cx="444683" cy="0"/>
            </a:xfrm>
            <a:prstGeom prst="straightConnector1">
              <a:avLst/>
            </a:prstGeom>
            <a:ln w="38100">
              <a:solidFill>
                <a:schemeClr val="bg1">
                  <a:lumMod val="8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or de fletxa recta 33">
              <a:extLst>
                <a:ext uri="{FF2B5EF4-FFF2-40B4-BE49-F238E27FC236}">
                  <a16:creationId xmlns:a16="http://schemas.microsoft.com/office/drawing/2014/main" id="{E6439A78-4DDD-A442-2C84-AF87A34CB4C7}"/>
                </a:ext>
              </a:extLst>
            </p:cNvPr>
            <p:cNvCxnSpPr>
              <a:cxnSpLocks/>
            </p:cNvCxnSpPr>
            <p:nvPr/>
          </p:nvCxnSpPr>
          <p:spPr>
            <a:xfrm>
              <a:off x="8342401" y="2367176"/>
              <a:ext cx="0" cy="266244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454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A5F66C-2C78-D4D0-F11F-B7C22A862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C8DC7C-21CC-187F-AC39-36BB9A4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91E590-0216-AA8A-B7D2-663F4225B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392A20-53B5-EBE4-2F3C-43E388AC1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03C245-3BC6-A031-81E3-87AAEC8C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8C63E6-CA96-A858-123C-370ACDCC1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84A2D973-C3FF-E420-8A41-B7E25E2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503987"/>
          </a:xfrm>
        </p:spPr>
        <p:txBody>
          <a:bodyPr>
            <a:normAutofit fontScale="90000"/>
          </a:bodyPr>
          <a:lstStyle/>
          <a:p>
            <a:br>
              <a:rPr lang="ca-ES" sz="2200" dirty="0">
                <a:latin typeface="taz"/>
              </a:rPr>
            </a:br>
            <a:br>
              <a:rPr lang="ca-ES" sz="2200" dirty="0">
                <a:latin typeface="taz"/>
              </a:rPr>
            </a:br>
            <a:r>
              <a:rPr lang="ca-ES" sz="3500" dirty="0">
                <a:solidFill>
                  <a:schemeClr val="bg1"/>
                </a:solidFill>
                <a:latin typeface="Taz"/>
              </a:rPr>
              <a:t>Concreció avaluació del projecte, punts forts i de millora del sistema d’avaluació.</a:t>
            </a:r>
            <a:endParaRPr lang="ca-ES" sz="3500" b="1" dirty="0">
              <a:solidFill>
                <a:schemeClr val="bg1"/>
              </a:solidFill>
              <a:latin typeface="taz"/>
            </a:endParaRPr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5CD69BCF-3302-5B74-D0DD-50AFAC15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19C19DF-2A27-1745-1E1E-D2E437A4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0C12960-6E85-460F-B6E3-5B82CB31AF3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ontenidor de contingut 2">
            <a:extLst>
              <a:ext uri="{FF2B5EF4-FFF2-40B4-BE49-F238E27FC236}">
                <a16:creationId xmlns:a16="http://schemas.microsoft.com/office/drawing/2014/main" id="{8DD0FE9C-807B-1960-9E0A-C7761CBE9716}"/>
              </a:ext>
            </a:extLst>
          </p:cNvPr>
          <p:cNvSpPr txBox="1">
            <a:spLocks/>
          </p:cNvSpPr>
          <p:nvPr/>
        </p:nvSpPr>
        <p:spPr>
          <a:xfrm>
            <a:off x="724119" y="1820878"/>
            <a:ext cx="10980201" cy="554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Properes eines a utilitzar</a:t>
            </a:r>
          </a:p>
        </p:txBody>
      </p:sp>
      <p:pic>
        <p:nvPicPr>
          <p:cNvPr id="7" name="Gràfic 6" descr="Badge New with solid fill">
            <a:extLst>
              <a:ext uri="{FF2B5EF4-FFF2-40B4-BE49-F238E27FC236}">
                <a16:creationId xmlns:a16="http://schemas.microsoft.com/office/drawing/2014/main" id="{981E0AB6-FE51-57A6-2BB1-27322EF59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128" y="1876109"/>
            <a:ext cx="425995" cy="425995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3F7C39FD-3528-022D-FE84-78E1CF95C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562" y="3534805"/>
            <a:ext cx="2710463" cy="2264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A1E54EC2-E81D-7843-8BCD-6789D2A80C48}"/>
              </a:ext>
            </a:extLst>
          </p:cNvPr>
          <p:cNvSpPr txBox="1"/>
          <p:nvPr/>
        </p:nvSpPr>
        <p:spPr>
          <a:xfrm>
            <a:off x="2000971" y="2598888"/>
            <a:ext cx="3092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Avaluació dels determinants de salut a parcs i places d’ús públic.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DiBa</a:t>
            </a: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QuadreDeText 44">
            <a:extLst>
              <a:ext uri="{FF2B5EF4-FFF2-40B4-BE49-F238E27FC236}">
                <a16:creationId xmlns:a16="http://schemas.microsoft.com/office/drawing/2014/main" id="{2F7DA4BA-4116-98E0-91D5-D91B4B093E34}"/>
              </a:ext>
            </a:extLst>
          </p:cNvPr>
          <p:cNvSpPr txBox="1"/>
          <p:nvPr/>
        </p:nvSpPr>
        <p:spPr>
          <a:xfrm>
            <a:off x="7127305" y="2609339"/>
            <a:ext cx="312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Avaluació carrer i projectes de </a:t>
            </a:r>
            <a:r>
              <a:rPr kumimoji="0" lang="ca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reurbanització</a:t>
            </a: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6" name="Imatge 45">
            <a:extLst>
              <a:ext uri="{FF2B5EF4-FFF2-40B4-BE49-F238E27FC236}">
                <a16:creationId xmlns:a16="http://schemas.microsoft.com/office/drawing/2014/main" id="{4A5E2E9E-2AA4-FB0D-43DC-69B40BA8EE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72" t="21523" r="47037"/>
          <a:stretch/>
        </p:blipFill>
        <p:spPr>
          <a:xfrm>
            <a:off x="6764582" y="3545256"/>
            <a:ext cx="2456619" cy="2128886"/>
          </a:xfrm>
          <a:prstGeom prst="rect">
            <a:avLst/>
          </a:prstGeom>
        </p:spPr>
      </p:pic>
      <p:pic>
        <p:nvPicPr>
          <p:cNvPr id="47" name="Imatge 46">
            <a:extLst>
              <a:ext uri="{FF2B5EF4-FFF2-40B4-BE49-F238E27FC236}">
                <a16:creationId xmlns:a16="http://schemas.microsoft.com/office/drawing/2014/main" id="{C6E7EFB3-2C3E-C3E5-7DB5-038C343308A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3257" t="17317"/>
          <a:stretch/>
        </p:blipFill>
        <p:spPr>
          <a:xfrm>
            <a:off x="8393957" y="4628711"/>
            <a:ext cx="2158587" cy="2128885"/>
          </a:xfrm>
          <a:prstGeom prst="rect">
            <a:avLst/>
          </a:prstGeom>
        </p:spPr>
      </p:pic>
      <p:pic>
        <p:nvPicPr>
          <p:cNvPr id="48" name="Imatge 47">
            <a:extLst>
              <a:ext uri="{FF2B5EF4-FFF2-40B4-BE49-F238E27FC236}">
                <a16:creationId xmlns:a16="http://schemas.microsoft.com/office/drawing/2014/main" id="{8364EC93-B6A1-20C8-F6CA-1B24B54E8D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4579" y="5724454"/>
            <a:ext cx="939478" cy="8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0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24CA0768-8391-9792-8B3B-9DACF297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br>
              <a:rPr lang="ca-ES" sz="2200" dirty="0">
                <a:latin typeface="taz"/>
              </a:rPr>
            </a:br>
            <a:br>
              <a:rPr lang="ca-ES" sz="2200" dirty="0">
                <a:latin typeface="taz"/>
              </a:rPr>
            </a:br>
            <a:r>
              <a:rPr lang="ca-ES" sz="3500" dirty="0">
                <a:solidFill>
                  <a:schemeClr val="bg1"/>
                </a:solidFill>
                <a:latin typeface="Taz"/>
              </a:rPr>
              <a:t>Conclusions   </a:t>
            </a:r>
          </a:p>
          <a:p>
            <a:endParaRPr lang="ca-ES" sz="2200">
              <a:latin typeface="taz"/>
            </a:endParaRPr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0A17CDA-962B-D31E-35A4-4EAD998B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6D54A5B-013A-0E80-D79E-F2D7D5CC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0C12960-6E85-460F-B6E3-5B82CB31AF3D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CE2526C6-C812-BB75-F012-989EA50056B0}"/>
              </a:ext>
            </a:extLst>
          </p:cNvPr>
          <p:cNvSpPr txBox="1"/>
          <p:nvPr/>
        </p:nvSpPr>
        <p:spPr>
          <a:xfrm>
            <a:off x="459350" y="2109457"/>
            <a:ext cx="1140069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Seguim convençuts que les accions que es fan des de l’àrea de Territori tenen un impacte important en la salut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Cal millorar en la sistematització de l’Avaluació de l’Impacte en Salut a tots els plans, projectes i actuacions que es fan (eina a utilitzar, quan fer-ho, criteris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d’homogeneització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interns,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etc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Cal millorar la transversalitat entre tots els departaments de l’Ajuntament, en les actuacions que es fan i les polítiques que s’implanten: coordinació en presa de decisions, elaboració de plans,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etc</a:t>
            </a: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Cal comunicar l’Impacte en Salut de les diferents actuacions a la població.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Seria interessant establir un pla de formació tècnica de l’impacte en salut de les actuacions.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Cal disposar de més evidència científica i dades de salut per determinar l’impacte en salut de les actuacions a les zones de baixa densitat.</a:t>
            </a:r>
          </a:p>
        </p:txBody>
      </p:sp>
    </p:spTree>
    <p:extLst>
      <p:ext uri="{BB962C8B-B14F-4D97-AF65-F5344CB8AC3E}">
        <p14:creationId xmlns:p14="http://schemas.microsoft.com/office/powerpoint/2010/main" val="4328695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566</Words>
  <Application>Microsoft Office PowerPoint</Application>
  <PresentationFormat>Pantalla panoràmica</PresentationFormat>
  <Paragraphs>67</Paragraphs>
  <Slides>7</Slides>
  <Notes>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Taz</vt:lpstr>
      <vt:lpstr>Taz</vt:lpstr>
      <vt:lpstr>Tema de l'Office</vt:lpstr>
      <vt:lpstr>VIII JORNADA DE SALUT COMUNITÀRIA:     Avaluació en acció! </vt:lpstr>
      <vt:lpstr>  Presentació del servei  i explicació del projecte  </vt:lpstr>
      <vt:lpstr>  Concreció avaluació del projecte, punts forts i de millora del sistema d’avaluació.</vt:lpstr>
      <vt:lpstr>  Concreció avaluació del projecte, punts forts i de millora del sistema d’avaluació.</vt:lpstr>
      <vt:lpstr>  Concreció avaluació del projecte, punts forts i de millora del sistema d’avaluació.</vt:lpstr>
      <vt:lpstr>  Concreció avaluació del projecte, punts forts i de millora del sistema d’avaluació.</vt:lpstr>
      <vt:lpstr>  Conclusions    </vt:lpstr>
    </vt:vector>
  </TitlesOfParts>
  <Company>Ajuntament de Vic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Gloria Cunill</dc:creator>
  <cp:lastModifiedBy>Roser del Val Plana</cp:lastModifiedBy>
  <cp:revision>28</cp:revision>
  <dcterms:created xsi:type="dcterms:W3CDTF">2024-11-07T08:14:01Z</dcterms:created>
  <dcterms:modified xsi:type="dcterms:W3CDTF">2025-02-06T06:42:26Z</dcterms:modified>
</cp:coreProperties>
</file>