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6F_F3B5C6CB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8" r:id="rId4"/>
    <p:sldId id="261" r:id="rId5"/>
    <p:sldId id="263" r:id="rId6"/>
    <p:sldId id="365" r:id="rId7"/>
    <p:sldId id="366" r:id="rId8"/>
    <p:sldId id="367" r:id="rId9"/>
    <p:sldId id="368" r:id="rId10"/>
    <p:sldId id="369" r:id="rId11"/>
    <p:sldId id="370" r:id="rId12"/>
    <p:sldId id="371" r:id="rId1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732432-8EE5-9633-574C-B964A03F258F}" name="Rosa Puigpinós Riera" initials="RP" userId="S::rpuigpi@aspb.cat::c22c9b6b-de35-4c8c-a954-44a83b058c6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8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B1AF4B-930A-D782-DA53-6CCA27E0344A}" v="87" dt="2024-11-07T08:57:52.204"/>
    <p1510:client id="{E142C08A-B8B9-ED73-BFAE-CB503650B09D}" v="7" dt="2024-11-07T09:10:36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omments/modernComment_16F_F3B5C6C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6615AA0-8115-4849-8CBF-71BE46423977}" authorId="{C8732432-8EE5-9633-574C-B964A03F258F}" created="2025-01-10T13:27:46.55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088776395" sldId="367"/>
      <ac:spMk id="3" creationId="{7BA59B2B-94CE-2805-5F9B-9DA7C235AE4A}"/>
    </ac:deMkLst>
    <p188:txBody>
      <a:bodyPr/>
      <a:lstStyle/>
      <a:p>
        <a:r>
          <a:rPr lang="ca-ES"/>
          <a:t>dsd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7FD93-2528-49AE-B2E8-39BC1F20970E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4A65C-AF19-4633-86A5-4D1432AFB373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92089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72D15-8F27-479B-879D-0F4B677B25D4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23506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40EC54-AC52-DA4B-88CF-FAEE4673B0A6}" type="slidenum">
              <a:rPr kumimoji="0" lang="es-ES_trad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_trad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069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D0FBFB7-EFCB-54FE-4384-CBB6D6545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D8EC94A4-D411-4E47-24F7-52B7FE3A1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0B9016D7-C867-06C4-EA50-A85DC187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602645A3-3FF7-FF8D-74D6-65EA7825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3157E24-3DB7-9CC5-FBA3-C2494A9D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3636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5515D5C-3B62-5A64-02C1-E4245868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3B3F94EC-B661-B7B3-F259-66BDF85F8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C8DA461-50BD-83F5-9D77-FFF51CD3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AEB428B5-E1D5-2177-9D4B-BFA47DC8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9A51B0D-9FC6-D166-25C5-EA979A78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6108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E4A852DB-B775-9950-CE2E-C379A1A91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A003FC50-F6F6-E81E-D32A-D870F4F81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76D84DE-D2C7-6F78-39A8-7A85CB4D3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8F9E1A0-CDF9-2AF7-5D90-88D9DE6F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1A389F0-5A94-E669-D003-01E3237F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70520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D0FBFB7-EFCB-54FE-4384-CBB6D6545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D8EC94A4-D411-4E47-24F7-52B7FE3A1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0B9016D7-C867-06C4-EA50-A85DC187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602645A3-3FF7-FF8D-74D6-65EA7825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3157E24-3DB7-9CC5-FBA3-C2494A9D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68013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B330432-9B10-B649-C7ED-ECE95878B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1DDFA25-8AD0-7BF8-BAA7-9DC6C9E93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31F7F810-45D7-19C8-4500-5BE826777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7EC0DDA8-62C2-3777-0DEA-F7C1DE89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CB584E94-06B3-CA11-1B7C-B48B6C3D8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7837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B297B7F-C78A-40A1-5C17-28C68D045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A2C4CE99-8AE6-5C16-65EC-44EAD46AA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8B26444C-0E4B-6709-0105-7C7E40E4D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D92523C0-8CC4-C0AB-CF81-EDDFDC04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9914EEB1-C88E-663F-446F-534A276BE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23899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601F190-1FB6-92DD-8B9D-7C98A4E8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58BF1378-6644-01D6-D34A-3F19B7926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A3DDE665-0C53-A3FC-C84D-BC6986EB1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E9CA7CB7-B750-4547-8CEC-697EBBBD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594AAB5C-54F8-2B3B-CB09-71DFF80A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CF82B579-FA21-6170-CB16-BD091CA8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34227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EB29FD1-0E5B-180F-A565-D3CDC7A87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4BF6A994-3737-A5B9-E6B8-3FFDD559F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B17D4DDE-9EFA-8823-2EC2-A3A63BCA0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C78BC990-5E28-AF42-BCEC-460264C9E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B654B933-72BC-42D0-32D1-544E92B3B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AAFF3CE4-37F9-096A-F489-474A1E0E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26C0457F-DF05-720C-ABE4-83EBA019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7FD39533-29DE-3306-D6A9-4207D8007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13751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B4CEFF98-B725-5C66-EBB7-10EF4610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C08DBC94-B718-29B5-0A74-5C5B3783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7785E84F-BA74-3002-D32B-C1265843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1A347794-DF63-1EB6-48AE-902CB087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43040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4DDF6196-1CBF-F018-6947-6188A6EC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12828712-86CB-6634-410C-D0DB4B5A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9C5F8C6C-1F49-31A1-C973-9BB599988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39983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8B66CC7-E842-782A-21D0-988A11BE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2B9F74CA-8248-22E3-B9FD-493130E0E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DC8756EA-841E-8D41-1C09-CF2718C62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54CB469D-4C9D-5AF3-BCE7-D49D3E29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E661351-5687-BFBA-C770-36A73F93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25FB219D-0A87-1893-FED9-6C4F409D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6873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B330432-9B10-B649-C7ED-ECE95878B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1DDFA25-8AD0-7BF8-BAA7-9DC6C9E93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31F7F810-45D7-19C8-4500-5BE826777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7EC0DDA8-62C2-3777-0DEA-F7C1DE89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CB584E94-06B3-CA11-1B7C-B48B6C3D8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37872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C8DA704-099E-5D79-56F3-C267CF1F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4DBACD74-89B9-F14F-2AB6-D62608F7F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A76F143C-F5BD-3AA0-3A9F-486CFD723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20C0B6CA-F1F1-5C81-D25D-DBAFD580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44CAA35F-94D4-7F63-EEB8-DC1A9E52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1497C08-0E13-3F42-5AE3-EDBC1323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41307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5515D5C-3B62-5A64-02C1-E4245868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3B3F94EC-B661-B7B3-F259-66BDF85F8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C8DA461-50BD-83F5-9D77-FFF51CD3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AEB428B5-E1D5-2177-9D4B-BFA47DC8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9A51B0D-9FC6-D166-25C5-EA979A78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61180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E4A852DB-B775-9950-CE2E-C379A1A91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A003FC50-F6F6-E81E-D32A-D870F4F81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76D84DE-D2C7-6F78-39A8-7A85CB4D3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8F9E1A0-CDF9-2AF7-5D90-88D9DE6F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1A389F0-5A94-E669-D003-01E3237F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766645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imat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250823"/>
            <a:ext cx="10515600" cy="8081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a-ES" noProof="0" dirty="0"/>
              <a:t>Feu clic per modificar l’estil del títol del patró</a:t>
            </a:r>
            <a:endParaRPr lang="es-ES_tradnl" dirty="0"/>
          </a:p>
        </p:txBody>
      </p:sp>
      <p:sp>
        <p:nvSpPr>
          <p:cNvPr id="3" name="Rectángulo 2"/>
          <p:cNvSpPr/>
          <p:nvPr userDrawn="1"/>
        </p:nvSpPr>
        <p:spPr>
          <a:xfrm flipV="1">
            <a:off x="0" y="1376359"/>
            <a:ext cx="12192000" cy="48501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_tradnl" sz="130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838200" y="6226503"/>
            <a:ext cx="10515600" cy="226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700"/>
            </a:lvl1pPr>
            <a:lvl2pPr marL="457200" indent="0">
              <a:buFont typeface="Arial" charset="0"/>
              <a:buNone/>
              <a:defRPr sz="700"/>
            </a:lvl2pPr>
          </a:lstStyle>
          <a:p>
            <a:pPr lvl="0"/>
            <a:r>
              <a:rPr lang="es-ES_tradnl" dirty="0"/>
              <a:t>Cites: Open Sans </a:t>
            </a:r>
            <a:r>
              <a:rPr lang="es-ES_tradnl" dirty="0" err="1"/>
              <a:t>cos</a:t>
            </a:r>
            <a:r>
              <a:rPr lang="es-ES_tradnl" dirty="0"/>
              <a:t> 7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5A708BA-09F2-A44F-B12F-89AB85C27A4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16913" y="1693421"/>
            <a:ext cx="10536887" cy="4073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50000"/>
              </a:lnSpc>
              <a:buClr>
                <a:srgbClr val="018EA5"/>
              </a:buClr>
              <a:defRPr sz="1600"/>
            </a:lvl1pPr>
            <a:lvl2pPr>
              <a:lnSpc>
                <a:spcPct val="150000"/>
              </a:lnSpc>
              <a:defRPr sz="1400"/>
            </a:lvl2pPr>
          </a:lstStyle>
          <a:p>
            <a:pPr lvl="0"/>
            <a:r>
              <a:rPr lang="ca-ES" noProof="0" dirty="0"/>
              <a:t>Feu clic per modificar els estils de text del patró</a:t>
            </a:r>
          </a:p>
          <a:p>
            <a:pPr lvl="1"/>
            <a:r>
              <a:rPr lang="ca-ES" noProof="0" dirty="0"/>
              <a:t>Segon nivell</a:t>
            </a:r>
          </a:p>
        </p:txBody>
      </p:sp>
    </p:spTree>
    <p:extLst>
      <p:ext uri="{BB962C8B-B14F-4D97-AF65-F5344CB8AC3E}">
        <p14:creationId xmlns:p14="http://schemas.microsoft.com/office/powerpoint/2010/main" val="27968598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listat - Imat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 flipV="1">
            <a:off x="-6351" y="1376365"/>
            <a:ext cx="7012517" cy="5032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ES_tradnl" sz="130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14399" y="233362"/>
            <a:ext cx="10363200" cy="67071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900"/>
            </a:lvl1pPr>
          </a:lstStyle>
          <a:p>
            <a:r>
              <a:rPr lang="ca-ES" noProof="0" dirty="0"/>
              <a:t>Feu clic per modificar l’estil del títol del patró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06168" y="1375459"/>
            <a:ext cx="5185833" cy="5032374"/>
          </a:xfrm>
          <a:prstGeom prst="rect">
            <a:avLst/>
          </a:prstGeom>
          <a:noFill/>
        </p:spPr>
        <p:txBody>
          <a:bodyPr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6E8B4"/>
              </a:buClr>
              <a:buSzTx/>
              <a:buFont typeface="Arial" charset="0"/>
              <a:buNone/>
              <a:tabLst/>
              <a:defRPr/>
            </a:pPr>
            <a:r>
              <a:rPr lang="ca-ES" noProof="0"/>
              <a:t>Imatge 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1" hasCustomPrompt="1"/>
          </p:nvPr>
        </p:nvSpPr>
        <p:spPr>
          <a:xfrm>
            <a:off x="7232697" y="6226503"/>
            <a:ext cx="4121103" cy="182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700"/>
            </a:lvl1pPr>
            <a:lvl2pPr marL="457200" indent="0">
              <a:buFont typeface="Arial" charset="0"/>
              <a:buNone/>
              <a:defRPr sz="700"/>
            </a:lvl2pPr>
          </a:lstStyle>
          <a:p>
            <a:pPr lvl="0"/>
            <a:r>
              <a:rPr lang="es-ES_tradnl" dirty="0"/>
              <a:t>Cites: Open Sans </a:t>
            </a:r>
            <a:r>
              <a:rPr lang="es-ES_tradnl" dirty="0" err="1"/>
              <a:t>cos</a:t>
            </a:r>
            <a:r>
              <a:rPr lang="es-ES_tradnl" dirty="0"/>
              <a:t> 7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F431609-4D7E-0747-92E6-E696D8EA913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6786" y="1825625"/>
            <a:ext cx="4163356" cy="4132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18EA5"/>
              </a:buClr>
              <a:buSzPct val="75000"/>
              <a:buFontTx/>
              <a:buBlip>
                <a:blip r:embed="rId2"/>
              </a:buBlip>
              <a:tabLst/>
              <a:defRPr sz="1400" baseline="0"/>
            </a:lvl1pPr>
          </a:lstStyle>
          <a:p>
            <a:pPr marL="0" lvl="0" indent="0">
              <a:buNone/>
            </a:pPr>
            <a:r>
              <a:rPr lang="ca-ES" b="1" noProof="0" dirty="0"/>
              <a:t>LLISTAT</a:t>
            </a:r>
          </a:p>
          <a:p>
            <a:pPr lvl="0"/>
            <a:r>
              <a:rPr lang="ca-ES" noProof="0" dirty="0"/>
              <a:t>Text</a:t>
            </a:r>
          </a:p>
          <a:p>
            <a:pPr lvl="0"/>
            <a:r>
              <a:rPr lang="ca-ES" noProof="0" dirty="0"/>
              <a:t>Text</a:t>
            </a:r>
          </a:p>
          <a:p>
            <a:pPr lvl="0"/>
            <a:r>
              <a:rPr lang="ca-ES" noProof="0" dirty="0"/>
              <a:t>Text</a:t>
            </a:r>
          </a:p>
          <a:p>
            <a:pPr lvl="0"/>
            <a:r>
              <a:rPr lang="ca-ES" noProof="0" dirty="0"/>
              <a:t>Text</a:t>
            </a:r>
          </a:p>
          <a:p>
            <a:pPr lvl="0"/>
            <a:r>
              <a:rPr lang="ca-ES" noProof="0" dirty="0"/>
              <a:t>Text</a:t>
            </a:r>
          </a:p>
          <a:p>
            <a:pPr lvl="0"/>
            <a:r>
              <a:rPr lang="ca-ES" noProof="0" dirty="0"/>
              <a:t>Text</a:t>
            </a:r>
          </a:p>
          <a:p>
            <a:pPr lvl="0"/>
            <a:r>
              <a:rPr lang="ca-ES" noProof="0" dirty="0"/>
              <a:t>Text</a:t>
            </a:r>
          </a:p>
          <a:p>
            <a:pPr lvl="0"/>
            <a:r>
              <a:rPr lang="ca-ES" noProof="0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580195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4 Forma libre">
            <a:extLst>
              <a:ext uri="{FF2B5EF4-FFF2-40B4-BE49-F238E27FC236}">
                <a16:creationId xmlns:a16="http://schemas.microsoft.com/office/drawing/2014/main" id="{64FB97BF-A41E-463D-9210-F279A1090B1B}"/>
              </a:ext>
            </a:extLst>
          </p:cNvPr>
          <p:cNvSpPr/>
          <p:nvPr userDrawn="1"/>
        </p:nvSpPr>
        <p:spPr>
          <a:xfrm rot="-1080000">
            <a:off x="10897438" y="-189691"/>
            <a:ext cx="1448796" cy="1461681"/>
          </a:xfrm>
          <a:custGeom>
            <a:avLst/>
            <a:gdLst>
              <a:gd name="connsiteX0" fmla="*/ 0 w 1284348"/>
              <a:gd name="connsiteY0" fmla="*/ 642174 h 1284348"/>
              <a:gd name="connsiteX1" fmla="*/ 188089 w 1284348"/>
              <a:gd name="connsiteY1" fmla="*/ 188088 h 1284348"/>
              <a:gd name="connsiteX2" fmla="*/ 642175 w 1284348"/>
              <a:gd name="connsiteY2" fmla="*/ 0 h 1284348"/>
              <a:gd name="connsiteX3" fmla="*/ 1096261 w 1284348"/>
              <a:gd name="connsiteY3" fmla="*/ 188089 h 1284348"/>
              <a:gd name="connsiteX4" fmla="*/ 1284349 w 1284348"/>
              <a:gd name="connsiteY4" fmla="*/ 642175 h 1284348"/>
              <a:gd name="connsiteX5" fmla="*/ 1096260 w 1284348"/>
              <a:gd name="connsiteY5" fmla="*/ 1096261 h 1284348"/>
              <a:gd name="connsiteX6" fmla="*/ 642174 w 1284348"/>
              <a:gd name="connsiteY6" fmla="*/ 1284349 h 1284348"/>
              <a:gd name="connsiteX7" fmla="*/ 188088 w 1284348"/>
              <a:gd name="connsiteY7" fmla="*/ 1096260 h 1284348"/>
              <a:gd name="connsiteX8" fmla="*/ 0 w 1284348"/>
              <a:gd name="connsiteY8" fmla="*/ 642174 h 1284348"/>
              <a:gd name="connsiteX0" fmla="*/ 0 w 1284349"/>
              <a:gd name="connsiteY0" fmla="*/ 642174 h 1311630"/>
              <a:gd name="connsiteX1" fmla="*/ 188089 w 1284349"/>
              <a:gd name="connsiteY1" fmla="*/ 188088 h 1311630"/>
              <a:gd name="connsiteX2" fmla="*/ 642175 w 1284349"/>
              <a:gd name="connsiteY2" fmla="*/ 0 h 1311630"/>
              <a:gd name="connsiteX3" fmla="*/ 1096261 w 1284349"/>
              <a:gd name="connsiteY3" fmla="*/ 188089 h 1311630"/>
              <a:gd name="connsiteX4" fmla="*/ 1284349 w 1284349"/>
              <a:gd name="connsiteY4" fmla="*/ 642175 h 1311630"/>
              <a:gd name="connsiteX5" fmla="*/ 1096260 w 1284349"/>
              <a:gd name="connsiteY5" fmla="*/ 1096261 h 1311630"/>
              <a:gd name="connsiteX6" fmla="*/ 826766 w 1284349"/>
              <a:gd name="connsiteY6" fmla="*/ 1259944 h 1311630"/>
              <a:gd name="connsiteX7" fmla="*/ 642174 w 1284349"/>
              <a:gd name="connsiteY7" fmla="*/ 1284349 h 1311630"/>
              <a:gd name="connsiteX8" fmla="*/ 188088 w 1284349"/>
              <a:gd name="connsiteY8" fmla="*/ 1096260 h 1311630"/>
              <a:gd name="connsiteX9" fmla="*/ 0 w 1284349"/>
              <a:gd name="connsiteY9" fmla="*/ 642174 h 1311630"/>
              <a:gd name="connsiteX0" fmla="*/ 0 w 1284349"/>
              <a:gd name="connsiteY0" fmla="*/ 642174 h 1311630"/>
              <a:gd name="connsiteX1" fmla="*/ 188089 w 1284349"/>
              <a:gd name="connsiteY1" fmla="*/ 188088 h 1311630"/>
              <a:gd name="connsiteX2" fmla="*/ 642175 w 1284349"/>
              <a:gd name="connsiteY2" fmla="*/ 0 h 1311630"/>
              <a:gd name="connsiteX3" fmla="*/ 1096261 w 1284349"/>
              <a:gd name="connsiteY3" fmla="*/ 188089 h 1311630"/>
              <a:gd name="connsiteX4" fmla="*/ 1284349 w 1284349"/>
              <a:gd name="connsiteY4" fmla="*/ 642175 h 1311630"/>
              <a:gd name="connsiteX5" fmla="*/ 1096260 w 1284349"/>
              <a:gd name="connsiteY5" fmla="*/ 1096261 h 1311630"/>
              <a:gd name="connsiteX6" fmla="*/ 826766 w 1284349"/>
              <a:gd name="connsiteY6" fmla="*/ 1259944 h 1311630"/>
              <a:gd name="connsiteX7" fmla="*/ 642174 w 1284349"/>
              <a:gd name="connsiteY7" fmla="*/ 1284349 h 1311630"/>
              <a:gd name="connsiteX8" fmla="*/ 188088 w 1284349"/>
              <a:gd name="connsiteY8" fmla="*/ 1096260 h 1311630"/>
              <a:gd name="connsiteX9" fmla="*/ 0 w 1284349"/>
              <a:gd name="connsiteY9" fmla="*/ 642174 h 1311630"/>
              <a:gd name="connsiteX0" fmla="*/ 0 w 1284349"/>
              <a:gd name="connsiteY0" fmla="*/ 642174 h 1311630"/>
              <a:gd name="connsiteX1" fmla="*/ 188089 w 1284349"/>
              <a:gd name="connsiteY1" fmla="*/ 188088 h 1311630"/>
              <a:gd name="connsiteX2" fmla="*/ 642175 w 1284349"/>
              <a:gd name="connsiteY2" fmla="*/ 0 h 1311630"/>
              <a:gd name="connsiteX3" fmla="*/ 1096261 w 1284349"/>
              <a:gd name="connsiteY3" fmla="*/ 188089 h 1311630"/>
              <a:gd name="connsiteX4" fmla="*/ 1284349 w 1284349"/>
              <a:gd name="connsiteY4" fmla="*/ 642175 h 1311630"/>
              <a:gd name="connsiteX5" fmla="*/ 1096260 w 1284349"/>
              <a:gd name="connsiteY5" fmla="*/ 1096261 h 1311630"/>
              <a:gd name="connsiteX6" fmla="*/ 826766 w 1284349"/>
              <a:gd name="connsiteY6" fmla="*/ 1259944 h 1311630"/>
              <a:gd name="connsiteX7" fmla="*/ 642174 w 1284349"/>
              <a:gd name="connsiteY7" fmla="*/ 1284349 h 1311630"/>
              <a:gd name="connsiteX8" fmla="*/ 188088 w 1284349"/>
              <a:gd name="connsiteY8" fmla="*/ 1096260 h 1311630"/>
              <a:gd name="connsiteX9" fmla="*/ 0 w 1284349"/>
              <a:gd name="connsiteY9" fmla="*/ 642174 h 1311630"/>
              <a:gd name="connsiteX0" fmla="*/ 0 w 1284349"/>
              <a:gd name="connsiteY0" fmla="*/ 642174 h 1311630"/>
              <a:gd name="connsiteX1" fmla="*/ 188089 w 1284349"/>
              <a:gd name="connsiteY1" fmla="*/ 188088 h 1311630"/>
              <a:gd name="connsiteX2" fmla="*/ 642175 w 1284349"/>
              <a:gd name="connsiteY2" fmla="*/ 0 h 1311630"/>
              <a:gd name="connsiteX3" fmla="*/ 1096261 w 1284349"/>
              <a:gd name="connsiteY3" fmla="*/ 188089 h 1311630"/>
              <a:gd name="connsiteX4" fmla="*/ 1284349 w 1284349"/>
              <a:gd name="connsiteY4" fmla="*/ 642175 h 1311630"/>
              <a:gd name="connsiteX5" fmla="*/ 1096260 w 1284349"/>
              <a:gd name="connsiteY5" fmla="*/ 1096261 h 1311630"/>
              <a:gd name="connsiteX6" fmla="*/ 826766 w 1284349"/>
              <a:gd name="connsiteY6" fmla="*/ 1259944 h 1311630"/>
              <a:gd name="connsiteX7" fmla="*/ 642174 w 1284349"/>
              <a:gd name="connsiteY7" fmla="*/ 1284349 h 1311630"/>
              <a:gd name="connsiteX8" fmla="*/ 188088 w 1284349"/>
              <a:gd name="connsiteY8" fmla="*/ 1096260 h 1311630"/>
              <a:gd name="connsiteX9" fmla="*/ 0 w 1284349"/>
              <a:gd name="connsiteY9" fmla="*/ 642174 h 1311630"/>
              <a:gd name="connsiteX0" fmla="*/ 0 w 1284349"/>
              <a:gd name="connsiteY0" fmla="*/ 642174 h 1291714"/>
              <a:gd name="connsiteX1" fmla="*/ 188089 w 1284349"/>
              <a:gd name="connsiteY1" fmla="*/ 188088 h 1291714"/>
              <a:gd name="connsiteX2" fmla="*/ 642175 w 1284349"/>
              <a:gd name="connsiteY2" fmla="*/ 0 h 1291714"/>
              <a:gd name="connsiteX3" fmla="*/ 1096261 w 1284349"/>
              <a:gd name="connsiteY3" fmla="*/ 188089 h 1291714"/>
              <a:gd name="connsiteX4" fmla="*/ 1284349 w 1284349"/>
              <a:gd name="connsiteY4" fmla="*/ 642175 h 1291714"/>
              <a:gd name="connsiteX5" fmla="*/ 1096260 w 1284349"/>
              <a:gd name="connsiteY5" fmla="*/ 1096261 h 1291714"/>
              <a:gd name="connsiteX6" fmla="*/ 826766 w 1284349"/>
              <a:gd name="connsiteY6" fmla="*/ 1259944 h 1291714"/>
              <a:gd name="connsiteX7" fmla="*/ 642174 w 1284349"/>
              <a:gd name="connsiteY7" fmla="*/ 1284349 h 1291714"/>
              <a:gd name="connsiteX8" fmla="*/ 188088 w 1284349"/>
              <a:gd name="connsiteY8" fmla="*/ 1096260 h 1291714"/>
              <a:gd name="connsiteX9" fmla="*/ 0 w 1284349"/>
              <a:gd name="connsiteY9" fmla="*/ 642174 h 1291714"/>
              <a:gd name="connsiteX0" fmla="*/ 0 w 1284349"/>
              <a:gd name="connsiteY0" fmla="*/ 642174 h 1291714"/>
              <a:gd name="connsiteX1" fmla="*/ 188089 w 1284349"/>
              <a:gd name="connsiteY1" fmla="*/ 188088 h 1291714"/>
              <a:gd name="connsiteX2" fmla="*/ 642175 w 1284349"/>
              <a:gd name="connsiteY2" fmla="*/ 0 h 1291714"/>
              <a:gd name="connsiteX3" fmla="*/ 1096261 w 1284349"/>
              <a:gd name="connsiteY3" fmla="*/ 188089 h 1291714"/>
              <a:gd name="connsiteX4" fmla="*/ 1284349 w 1284349"/>
              <a:gd name="connsiteY4" fmla="*/ 642175 h 1291714"/>
              <a:gd name="connsiteX5" fmla="*/ 1096260 w 1284349"/>
              <a:gd name="connsiteY5" fmla="*/ 1096261 h 1291714"/>
              <a:gd name="connsiteX6" fmla="*/ 826766 w 1284349"/>
              <a:gd name="connsiteY6" fmla="*/ 1259944 h 1291714"/>
              <a:gd name="connsiteX7" fmla="*/ 642174 w 1284349"/>
              <a:gd name="connsiteY7" fmla="*/ 1284349 h 1291714"/>
              <a:gd name="connsiteX8" fmla="*/ 188088 w 1284349"/>
              <a:gd name="connsiteY8" fmla="*/ 1096260 h 1291714"/>
              <a:gd name="connsiteX9" fmla="*/ 0 w 1284349"/>
              <a:gd name="connsiteY9" fmla="*/ 642174 h 1291714"/>
              <a:gd name="connsiteX0" fmla="*/ 0 w 1284349"/>
              <a:gd name="connsiteY0" fmla="*/ 642174 h 1291714"/>
              <a:gd name="connsiteX1" fmla="*/ 188089 w 1284349"/>
              <a:gd name="connsiteY1" fmla="*/ 188088 h 1291714"/>
              <a:gd name="connsiteX2" fmla="*/ 642175 w 1284349"/>
              <a:gd name="connsiteY2" fmla="*/ 0 h 1291714"/>
              <a:gd name="connsiteX3" fmla="*/ 1096261 w 1284349"/>
              <a:gd name="connsiteY3" fmla="*/ 188089 h 1291714"/>
              <a:gd name="connsiteX4" fmla="*/ 1284349 w 1284349"/>
              <a:gd name="connsiteY4" fmla="*/ 642175 h 1291714"/>
              <a:gd name="connsiteX5" fmla="*/ 1096260 w 1284349"/>
              <a:gd name="connsiteY5" fmla="*/ 1096261 h 1291714"/>
              <a:gd name="connsiteX6" fmla="*/ 826766 w 1284349"/>
              <a:gd name="connsiteY6" fmla="*/ 1259944 h 1291714"/>
              <a:gd name="connsiteX7" fmla="*/ 642174 w 1284349"/>
              <a:gd name="connsiteY7" fmla="*/ 1284349 h 1291714"/>
              <a:gd name="connsiteX8" fmla="*/ 188088 w 1284349"/>
              <a:gd name="connsiteY8" fmla="*/ 1096260 h 1291714"/>
              <a:gd name="connsiteX9" fmla="*/ 0 w 1284349"/>
              <a:gd name="connsiteY9" fmla="*/ 642174 h 1291714"/>
              <a:gd name="connsiteX0" fmla="*/ 0 w 1284349"/>
              <a:gd name="connsiteY0" fmla="*/ 642174 h 1284349"/>
              <a:gd name="connsiteX1" fmla="*/ 188089 w 1284349"/>
              <a:gd name="connsiteY1" fmla="*/ 188088 h 1284349"/>
              <a:gd name="connsiteX2" fmla="*/ 642175 w 1284349"/>
              <a:gd name="connsiteY2" fmla="*/ 0 h 1284349"/>
              <a:gd name="connsiteX3" fmla="*/ 1096261 w 1284349"/>
              <a:gd name="connsiteY3" fmla="*/ 188089 h 1284349"/>
              <a:gd name="connsiteX4" fmla="*/ 1284349 w 1284349"/>
              <a:gd name="connsiteY4" fmla="*/ 642175 h 1284349"/>
              <a:gd name="connsiteX5" fmla="*/ 1096260 w 1284349"/>
              <a:gd name="connsiteY5" fmla="*/ 1096261 h 1284349"/>
              <a:gd name="connsiteX6" fmla="*/ 826766 w 1284349"/>
              <a:gd name="connsiteY6" fmla="*/ 1259944 h 1284349"/>
              <a:gd name="connsiteX7" fmla="*/ 642174 w 1284349"/>
              <a:gd name="connsiteY7" fmla="*/ 1284349 h 1284349"/>
              <a:gd name="connsiteX8" fmla="*/ 188088 w 1284349"/>
              <a:gd name="connsiteY8" fmla="*/ 1096260 h 1284349"/>
              <a:gd name="connsiteX9" fmla="*/ 0 w 1284349"/>
              <a:gd name="connsiteY9" fmla="*/ 642174 h 1284349"/>
              <a:gd name="connsiteX0" fmla="*/ 0 w 1284349"/>
              <a:gd name="connsiteY0" fmla="*/ 642174 h 1284349"/>
              <a:gd name="connsiteX1" fmla="*/ 188089 w 1284349"/>
              <a:gd name="connsiteY1" fmla="*/ 188088 h 1284349"/>
              <a:gd name="connsiteX2" fmla="*/ 642175 w 1284349"/>
              <a:gd name="connsiteY2" fmla="*/ 0 h 1284349"/>
              <a:gd name="connsiteX3" fmla="*/ 1096261 w 1284349"/>
              <a:gd name="connsiteY3" fmla="*/ 188089 h 1284349"/>
              <a:gd name="connsiteX4" fmla="*/ 1284349 w 1284349"/>
              <a:gd name="connsiteY4" fmla="*/ 642175 h 1284349"/>
              <a:gd name="connsiteX5" fmla="*/ 1096260 w 1284349"/>
              <a:gd name="connsiteY5" fmla="*/ 1096261 h 1284349"/>
              <a:gd name="connsiteX6" fmla="*/ 826766 w 1284349"/>
              <a:gd name="connsiteY6" fmla="*/ 1259944 h 1284349"/>
              <a:gd name="connsiteX7" fmla="*/ 642174 w 1284349"/>
              <a:gd name="connsiteY7" fmla="*/ 1284349 h 1284349"/>
              <a:gd name="connsiteX8" fmla="*/ 188088 w 1284349"/>
              <a:gd name="connsiteY8" fmla="*/ 1096260 h 1284349"/>
              <a:gd name="connsiteX9" fmla="*/ 0 w 1284349"/>
              <a:gd name="connsiteY9" fmla="*/ 642174 h 1284349"/>
              <a:gd name="connsiteX0" fmla="*/ 0 w 1284349"/>
              <a:gd name="connsiteY0" fmla="*/ 642174 h 1284349"/>
              <a:gd name="connsiteX1" fmla="*/ 188089 w 1284349"/>
              <a:gd name="connsiteY1" fmla="*/ 188088 h 1284349"/>
              <a:gd name="connsiteX2" fmla="*/ 642175 w 1284349"/>
              <a:gd name="connsiteY2" fmla="*/ 0 h 1284349"/>
              <a:gd name="connsiteX3" fmla="*/ 1096261 w 1284349"/>
              <a:gd name="connsiteY3" fmla="*/ 188089 h 1284349"/>
              <a:gd name="connsiteX4" fmla="*/ 1284349 w 1284349"/>
              <a:gd name="connsiteY4" fmla="*/ 642175 h 1284349"/>
              <a:gd name="connsiteX5" fmla="*/ 1096260 w 1284349"/>
              <a:gd name="connsiteY5" fmla="*/ 1096261 h 1284349"/>
              <a:gd name="connsiteX6" fmla="*/ 826766 w 1284349"/>
              <a:gd name="connsiteY6" fmla="*/ 1259944 h 1284349"/>
              <a:gd name="connsiteX7" fmla="*/ 642174 w 1284349"/>
              <a:gd name="connsiteY7" fmla="*/ 1284349 h 1284349"/>
              <a:gd name="connsiteX8" fmla="*/ 188088 w 1284349"/>
              <a:gd name="connsiteY8" fmla="*/ 1096260 h 1284349"/>
              <a:gd name="connsiteX9" fmla="*/ 0 w 1284349"/>
              <a:gd name="connsiteY9" fmla="*/ 642174 h 1284349"/>
              <a:gd name="connsiteX0" fmla="*/ 0 w 1284349"/>
              <a:gd name="connsiteY0" fmla="*/ 642174 h 1284349"/>
              <a:gd name="connsiteX1" fmla="*/ 188089 w 1284349"/>
              <a:gd name="connsiteY1" fmla="*/ 188088 h 1284349"/>
              <a:gd name="connsiteX2" fmla="*/ 642175 w 1284349"/>
              <a:gd name="connsiteY2" fmla="*/ 0 h 1284349"/>
              <a:gd name="connsiteX3" fmla="*/ 1096261 w 1284349"/>
              <a:gd name="connsiteY3" fmla="*/ 188089 h 1284349"/>
              <a:gd name="connsiteX4" fmla="*/ 1284349 w 1284349"/>
              <a:gd name="connsiteY4" fmla="*/ 642175 h 1284349"/>
              <a:gd name="connsiteX5" fmla="*/ 1096260 w 1284349"/>
              <a:gd name="connsiteY5" fmla="*/ 1096261 h 1284349"/>
              <a:gd name="connsiteX6" fmla="*/ 826766 w 1284349"/>
              <a:gd name="connsiteY6" fmla="*/ 1259944 h 1284349"/>
              <a:gd name="connsiteX7" fmla="*/ 642174 w 1284349"/>
              <a:gd name="connsiteY7" fmla="*/ 1284349 h 1284349"/>
              <a:gd name="connsiteX8" fmla="*/ 188088 w 1284349"/>
              <a:gd name="connsiteY8" fmla="*/ 1096260 h 1284349"/>
              <a:gd name="connsiteX9" fmla="*/ 0 w 1284349"/>
              <a:gd name="connsiteY9" fmla="*/ 642174 h 1284349"/>
              <a:gd name="connsiteX0" fmla="*/ 0 w 1314801"/>
              <a:gd name="connsiteY0" fmla="*/ 642174 h 1284349"/>
              <a:gd name="connsiteX1" fmla="*/ 188089 w 1314801"/>
              <a:gd name="connsiteY1" fmla="*/ 188088 h 1284349"/>
              <a:gd name="connsiteX2" fmla="*/ 642175 w 1314801"/>
              <a:gd name="connsiteY2" fmla="*/ 0 h 1284349"/>
              <a:gd name="connsiteX3" fmla="*/ 1096261 w 1314801"/>
              <a:gd name="connsiteY3" fmla="*/ 188089 h 1284349"/>
              <a:gd name="connsiteX4" fmla="*/ 1284349 w 1314801"/>
              <a:gd name="connsiteY4" fmla="*/ 642175 h 1284349"/>
              <a:gd name="connsiteX5" fmla="*/ 913548 w 1314801"/>
              <a:gd name="connsiteY5" fmla="*/ 992858 h 1284349"/>
              <a:gd name="connsiteX6" fmla="*/ 826766 w 1314801"/>
              <a:gd name="connsiteY6" fmla="*/ 1259944 h 1284349"/>
              <a:gd name="connsiteX7" fmla="*/ 642174 w 1314801"/>
              <a:gd name="connsiteY7" fmla="*/ 1284349 h 1284349"/>
              <a:gd name="connsiteX8" fmla="*/ 188088 w 1314801"/>
              <a:gd name="connsiteY8" fmla="*/ 1096260 h 1284349"/>
              <a:gd name="connsiteX9" fmla="*/ 0 w 1314801"/>
              <a:gd name="connsiteY9" fmla="*/ 642174 h 1284349"/>
              <a:gd name="connsiteX0" fmla="*/ 0 w 1314801"/>
              <a:gd name="connsiteY0" fmla="*/ 642174 h 1284349"/>
              <a:gd name="connsiteX1" fmla="*/ 188089 w 1314801"/>
              <a:gd name="connsiteY1" fmla="*/ 188088 h 1284349"/>
              <a:gd name="connsiteX2" fmla="*/ 642175 w 1314801"/>
              <a:gd name="connsiteY2" fmla="*/ 0 h 1284349"/>
              <a:gd name="connsiteX3" fmla="*/ 1096261 w 1314801"/>
              <a:gd name="connsiteY3" fmla="*/ 188089 h 1284349"/>
              <a:gd name="connsiteX4" fmla="*/ 1284349 w 1314801"/>
              <a:gd name="connsiteY4" fmla="*/ 642175 h 1284349"/>
              <a:gd name="connsiteX5" fmla="*/ 913548 w 1314801"/>
              <a:gd name="connsiteY5" fmla="*/ 992858 h 1284349"/>
              <a:gd name="connsiteX6" fmla="*/ 826766 w 1314801"/>
              <a:gd name="connsiteY6" fmla="*/ 1259944 h 1284349"/>
              <a:gd name="connsiteX7" fmla="*/ 642174 w 1314801"/>
              <a:gd name="connsiteY7" fmla="*/ 1284349 h 1284349"/>
              <a:gd name="connsiteX8" fmla="*/ 188088 w 1314801"/>
              <a:gd name="connsiteY8" fmla="*/ 1096260 h 1284349"/>
              <a:gd name="connsiteX9" fmla="*/ 0 w 1314801"/>
              <a:gd name="connsiteY9" fmla="*/ 642174 h 1284349"/>
              <a:gd name="connsiteX0" fmla="*/ 0 w 1163849"/>
              <a:gd name="connsiteY0" fmla="*/ 642174 h 1284349"/>
              <a:gd name="connsiteX1" fmla="*/ 188089 w 1163849"/>
              <a:gd name="connsiteY1" fmla="*/ 188088 h 1284349"/>
              <a:gd name="connsiteX2" fmla="*/ 642175 w 1163849"/>
              <a:gd name="connsiteY2" fmla="*/ 0 h 1284349"/>
              <a:gd name="connsiteX3" fmla="*/ 1096261 w 1163849"/>
              <a:gd name="connsiteY3" fmla="*/ 188089 h 1284349"/>
              <a:gd name="connsiteX4" fmla="*/ 1047705 w 1163849"/>
              <a:gd name="connsiteY4" fmla="*/ 579963 h 1284349"/>
              <a:gd name="connsiteX5" fmla="*/ 913548 w 1163849"/>
              <a:gd name="connsiteY5" fmla="*/ 992858 h 1284349"/>
              <a:gd name="connsiteX6" fmla="*/ 826766 w 1163849"/>
              <a:gd name="connsiteY6" fmla="*/ 1259944 h 1284349"/>
              <a:gd name="connsiteX7" fmla="*/ 642174 w 1163849"/>
              <a:gd name="connsiteY7" fmla="*/ 1284349 h 1284349"/>
              <a:gd name="connsiteX8" fmla="*/ 188088 w 1163849"/>
              <a:gd name="connsiteY8" fmla="*/ 1096260 h 1284349"/>
              <a:gd name="connsiteX9" fmla="*/ 0 w 1163849"/>
              <a:gd name="connsiteY9" fmla="*/ 642174 h 1284349"/>
              <a:gd name="connsiteX0" fmla="*/ 0 w 1163849"/>
              <a:gd name="connsiteY0" fmla="*/ 642174 h 1284349"/>
              <a:gd name="connsiteX1" fmla="*/ 188089 w 1163849"/>
              <a:gd name="connsiteY1" fmla="*/ 188088 h 1284349"/>
              <a:gd name="connsiteX2" fmla="*/ 642175 w 1163849"/>
              <a:gd name="connsiteY2" fmla="*/ 0 h 1284349"/>
              <a:gd name="connsiteX3" fmla="*/ 1096261 w 1163849"/>
              <a:gd name="connsiteY3" fmla="*/ 188089 h 1284349"/>
              <a:gd name="connsiteX4" fmla="*/ 1047705 w 1163849"/>
              <a:gd name="connsiteY4" fmla="*/ 579963 h 1284349"/>
              <a:gd name="connsiteX5" fmla="*/ 913548 w 1163849"/>
              <a:gd name="connsiteY5" fmla="*/ 992858 h 1284349"/>
              <a:gd name="connsiteX6" fmla="*/ 826766 w 1163849"/>
              <a:gd name="connsiteY6" fmla="*/ 1259944 h 1284349"/>
              <a:gd name="connsiteX7" fmla="*/ 642174 w 1163849"/>
              <a:gd name="connsiteY7" fmla="*/ 1284349 h 1284349"/>
              <a:gd name="connsiteX8" fmla="*/ 188088 w 1163849"/>
              <a:gd name="connsiteY8" fmla="*/ 1096260 h 1284349"/>
              <a:gd name="connsiteX9" fmla="*/ 0 w 1163849"/>
              <a:gd name="connsiteY9" fmla="*/ 642174 h 1284349"/>
              <a:gd name="connsiteX0" fmla="*/ 0 w 1163849"/>
              <a:gd name="connsiteY0" fmla="*/ 642174 h 1284349"/>
              <a:gd name="connsiteX1" fmla="*/ 188089 w 1163849"/>
              <a:gd name="connsiteY1" fmla="*/ 188088 h 1284349"/>
              <a:gd name="connsiteX2" fmla="*/ 642175 w 1163849"/>
              <a:gd name="connsiteY2" fmla="*/ 0 h 1284349"/>
              <a:gd name="connsiteX3" fmla="*/ 1096261 w 1163849"/>
              <a:gd name="connsiteY3" fmla="*/ 188089 h 1284349"/>
              <a:gd name="connsiteX4" fmla="*/ 1047705 w 1163849"/>
              <a:gd name="connsiteY4" fmla="*/ 579963 h 1284349"/>
              <a:gd name="connsiteX5" fmla="*/ 913548 w 1163849"/>
              <a:gd name="connsiteY5" fmla="*/ 992858 h 1284349"/>
              <a:gd name="connsiteX6" fmla="*/ 826766 w 1163849"/>
              <a:gd name="connsiteY6" fmla="*/ 1259944 h 1284349"/>
              <a:gd name="connsiteX7" fmla="*/ 642174 w 1163849"/>
              <a:gd name="connsiteY7" fmla="*/ 1284349 h 1284349"/>
              <a:gd name="connsiteX8" fmla="*/ 188088 w 1163849"/>
              <a:gd name="connsiteY8" fmla="*/ 1096260 h 1284349"/>
              <a:gd name="connsiteX9" fmla="*/ 0 w 1163849"/>
              <a:gd name="connsiteY9" fmla="*/ 642174 h 1284349"/>
              <a:gd name="connsiteX0" fmla="*/ 0 w 1163849"/>
              <a:gd name="connsiteY0" fmla="*/ 642174 h 1284349"/>
              <a:gd name="connsiteX1" fmla="*/ 188089 w 1163849"/>
              <a:gd name="connsiteY1" fmla="*/ 188088 h 1284349"/>
              <a:gd name="connsiteX2" fmla="*/ 642175 w 1163849"/>
              <a:gd name="connsiteY2" fmla="*/ 0 h 1284349"/>
              <a:gd name="connsiteX3" fmla="*/ 1096261 w 1163849"/>
              <a:gd name="connsiteY3" fmla="*/ 188089 h 1284349"/>
              <a:gd name="connsiteX4" fmla="*/ 1047705 w 1163849"/>
              <a:gd name="connsiteY4" fmla="*/ 579963 h 1284349"/>
              <a:gd name="connsiteX5" fmla="*/ 913548 w 1163849"/>
              <a:gd name="connsiteY5" fmla="*/ 992858 h 1284349"/>
              <a:gd name="connsiteX6" fmla="*/ 826766 w 1163849"/>
              <a:gd name="connsiteY6" fmla="*/ 1259944 h 1284349"/>
              <a:gd name="connsiteX7" fmla="*/ 642174 w 1163849"/>
              <a:gd name="connsiteY7" fmla="*/ 1284349 h 1284349"/>
              <a:gd name="connsiteX8" fmla="*/ 188088 w 1163849"/>
              <a:gd name="connsiteY8" fmla="*/ 1096260 h 1284349"/>
              <a:gd name="connsiteX9" fmla="*/ 0 w 1163849"/>
              <a:gd name="connsiteY9" fmla="*/ 642174 h 1284349"/>
              <a:gd name="connsiteX0" fmla="*/ 0 w 1163849"/>
              <a:gd name="connsiteY0" fmla="*/ 642174 h 1284349"/>
              <a:gd name="connsiteX1" fmla="*/ 188089 w 1163849"/>
              <a:gd name="connsiteY1" fmla="*/ 188088 h 1284349"/>
              <a:gd name="connsiteX2" fmla="*/ 642175 w 1163849"/>
              <a:gd name="connsiteY2" fmla="*/ 0 h 1284349"/>
              <a:gd name="connsiteX3" fmla="*/ 1096261 w 1163849"/>
              <a:gd name="connsiteY3" fmla="*/ 188089 h 1284349"/>
              <a:gd name="connsiteX4" fmla="*/ 1047705 w 1163849"/>
              <a:gd name="connsiteY4" fmla="*/ 579963 h 1284349"/>
              <a:gd name="connsiteX5" fmla="*/ 913548 w 1163849"/>
              <a:gd name="connsiteY5" fmla="*/ 992858 h 1284349"/>
              <a:gd name="connsiteX6" fmla="*/ 826766 w 1163849"/>
              <a:gd name="connsiteY6" fmla="*/ 1259944 h 1284349"/>
              <a:gd name="connsiteX7" fmla="*/ 642174 w 1163849"/>
              <a:gd name="connsiteY7" fmla="*/ 1284349 h 1284349"/>
              <a:gd name="connsiteX8" fmla="*/ 188088 w 1163849"/>
              <a:gd name="connsiteY8" fmla="*/ 1096260 h 1284349"/>
              <a:gd name="connsiteX9" fmla="*/ 0 w 1163849"/>
              <a:gd name="connsiteY9" fmla="*/ 642174 h 1284349"/>
              <a:gd name="connsiteX0" fmla="*/ 0 w 1163849"/>
              <a:gd name="connsiteY0" fmla="*/ 642174 h 1284349"/>
              <a:gd name="connsiteX1" fmla="*/ 188089 w 1163849"/>
              <a:gd name="connsiteY1" fmla="*/ 188088 h 1284349"/>
              <a:gd name="connsiteX2" fmla="*/ 642175 w 1163849"/>
              <a:gd name="connsiteY2" fmla="*/ 0 h 1284349"/>
              <a:gd name="connsiteX3" fmla="*/ 1096261 w 1163849"/>
              <a:gd name="connsiteY3" fmla="*/ 188089 h 1284349"/>
              <a:gd name="connsiteX4" fmla="*/ 1047705 w 1163849"/>
              <a:gd name="connsiteY4" fmla="*/ 579963 h 1284349"/>
              <a:gd name="connsiteX5" fmla="*/ 913548 w 1163849"/>
              <a:gd name="connsiteY5" fmla="*/ 992858 h 1284349"/>
              <a:gd name="connsiteX6" fmla="*/ 826766 w 1163849"/>
              <a:gd name="connsiteY6" fmla="*/ 1259944 h 1284349"/>
              <a:gd name="connsiteX7" fmla="*/ 642174 w 1163849"/>
              <a:gd name="connsiteY7" fmla="*/ 1284349 h 1284349"/>
              <a:gd name="connsiteX8" fmla="*/ 188088 w 1163849"/>
              <a:gd name="connsiteY8" fmla="*/ 1096260 h 1284349"/>
              <a:gd name="connsiteX9" fmla="*/ 0 w 1163849"/>
              <a:gd name="connsiteY9" fmla="*/ 642174 h 1284349"/>
              <a:gd name="connsiteX0" fmla="*/ 0 w 1177053"/>
              <a:gd name="connsiteY0" fmla="*/ 509140 h 1151315"/>
              <a:gd name="connsiteX1" fmla="*/ 188089 w 1177053"/>
              <a:gd name="connsiteY1" fmla="*/ 55054 h 1151315"/>
              <a:gd name="connsiteX2" fmla="*/ 562951 w 1177053"/>
              <a:gd name="connsiteY2" fmla="*/ 178817 h 1151315"/>
              <a:gd name="connsiteX3" fmla="*/ 1096261 w 1177053"/>
              <a:gd name="connsiteY3" fmla="*/ 55055 h 1151315"/>
              <a:gd name="connsiteX4" fmla="*/ 1047705 w 1177053"/>
              <a:gd name="connsiteY4" fmla="*/ 446929 h 1151315"/>
              <a:gd name="connsiteX5" fmla="*/ 913548 w 1177053"/>
              <a:gd name="connsiteY5" fmla="*/ 859824 h 1151315"/>
              <a:gd name="connsiteX6" fmla="*/ 826766 w 1177053"/>
              <a:gd name="connsiteY6" fmla="*/ 1126910 h 1151315"/>
              <a:gd name="connsiteX7" fmla="*/ 642174 w 1177053"/>
              <a:gd name="connsiteY7" fmla="*/ 1151315 h 1151315"/>
              <a:gd name="connsiteX8" fmla="*/ 188088 w 1177053"/>
              <a:gd name="connsiteY8" fmla="*/ 963226 h 1151315"/>
              <a:gd name="connsiteX9" fmla="*/ 0 w 1177053"/>
              <a:gd name="connsiteY9" fmla="*/ 509140 h 1151315"/>
              <a:gd name="connsiteX0" fmla="*/ 0 w 1177053"/>
              <a:gd name="connsiteY0" fmla="*/ 498770 h 1140945"/>
              <a:gd name="connsiteX1" fmla="*/ 188089 w 1177053"/>
              <a:gd name="connsiteY1" fmla="*/ 44684 h 1140945"/>
              <a:gd name="connsiteX2" fmla="*/ 562951 w 1177053"/>
              <a:gd name="connsiteY2" fmla="*/ 168447 h 1140945"/>
              <a:gd name="connsiteX3" fmla="*/ 1096261 w 1177053"/>
              <a:gd name="connsiteY3" fmla="*/ 44685 h 1140945"/>
              <a:gd name="connsiteX4" fmla="*/ 1047705 w 1177053"/>
              <a:gd name="connsiteY4" fmla="*/ 436559 h 1140945"/>
              <a:gd name="connsiteX5" fmla="*/ 913548 w 1177053"/>
              <a:gd name="connsiteY5" fmla="*/ 849454 h 1140945"/>
              <a:gd name="connsiteX6" fmla="*/ 826766 w 1177053"/>
              <a:gd name="connsiteY6" fmla="*/ 1116540 h 1140945"/>
              <a:gd name="connsiteX7" fmla="*/ 642174 w 1177053"/>
              <a:gd name="connsiteY7" fmla="*/ 1140945 h 1140945"/>
              <a:gd name="connsiteX8" fmla="*/ 188088 w 1177053"/>
              <a:gd name="connsiteY8" fmla="*/ 952856 h 1140945"/>
              <a:gd name="connsiteX9" fmla="*/ 0 w 1177053"/>
              <a:gd name="connsiteY9" fmla="*/ 498770 h 1140945"/>
              <a:gd name="connsiteX0" fmla="*/ 0 w 1177053"/>
              <a:gd name="connsiteY0" fmla="*/ 498770 h 1140945"/>
              <a:gd name="connsiteX1" fmla="*/ 188089 w 1177053"/>
              <a:gd name="connsiteY1" fmla="*/ 44684 h 1140945"/>
              <a:gd name="connsiteX2" fmla="*/ 562951 w 1177053"/>
              <a:gd name="connsiteY2" fmla="*/ 168447 h 1140945"/>
              <a:gd name="connsiteX3" fmla="*/ 1096261 w 1177053"/>
              <a:gd name="connsiteY3" fmla="*/ 44685 h 1140945"/>
              <a:gd name="connsiteX4" fmla="*/ 1047705 w 1177053"/>
              <a:gd name="connsiteY4" fmla="*/ 436559 h 1140945"/>
              <a:gd name="connsiteX5" fmla="*/ 913548 w 1177053"/>
              <a:gd name="connsiteY5" fmla="*/ 849454 h 1140945"/>
              <a:gd name="connsiteX6" fmla="*/ 826766 w 1177053"/>
              <a:gd name="connsiteY6" fmla="*/ 1116540 h 1140945"/>
              <a:gd name="connsiteX7" fmla="*/ 642174 w 1177053"/>
              <a:gd name="connsiteY7" fmla="*/ 1140945 h 1140945"/>
              <a:gd name="connsiteX8" fmla="*/ 188088 w 1177053"/>
              <a:gd name="connsiteY8" fmla="*/ 952856 h 1140945"/>
              <a:gd name="connsiteX9" fmla="*/ 0 w 1177053"/>
              <a:gd name="connsiteY9" fmla="*/ 498770 h 1140945"/>
              <a:gd name="connsiteX0" fmla="*/ 0 w 1177053"/>
              <a:gd name="connsiteY0" fmla="*/ 498770 h 1140945"/>
              <a:gd name="connsiteX1" fmla="*/ 188089 w 1177053"/>
              <a:gd name="connsiteY1" fmla="*/ 44684 h 1140945"/>
              <a:gd name="connsiteX2" fmla="*/ 562951 w 1177053"/>
              <a:gd name="connsiteY2" fmla="*/ 168447 h 1140945"/>
              <a:gd name="connsiteX3" fmla="*/ 1096261 w 1177053"/>
              <a:gd name="connsiteY3" fmla="*/ 44685 h 1140945"/>
              <a:gd name="connsiteX4" fmla="*/ 1047705 w 1177053"/>
              <a:gd name="connsiteY4" fmla="*/ 436559 h 1140945"/>
              <a:gd name="connsiteX5" fmla="*/ 913548 w 1177053"/>
              <a:gd name="connsiteY5" fmla="*/ 849454 h 1140945"/>
              <a:gd name="connsiteX6" fmla="*/ 826766 w 1177053"/>
              <a:gd name="connsiteY6" fmla="*/ 1116540 h 1140945"/>
              <a:gd name="connsiteX7" fmla="*/ 642174 w 1177053"/>
              <a:gd name="connsiteY7" fmla="*/ 1140945 h 1140945"/>
              <a:gd name="connsiteX8" fmla="*/ 188088 w 1177053"/>
              <a:gd name="connsiteY8" fmla="*/ 952856 h 1140945"/>
              <a:gd name="connsiteX9" fmla="*/ 0 w 1177053"/>
              <a:gd name="connsiteY9" fmla="*/ 498770 h 1140945"/>
              <a:gd name="connsiteX0" fmla="*/ 0 w 1049191"/>
              <a:gd name="connsiteY0" fmla="*/ 454086 h 1096261"/>
              <a:gd name="connsiteX1" fmla="*/ 188089 w 1049191"/>
              <a:gd name="connsiteY1" fmla="*/ 0 h 1096261"/>
              <a:gd name="connsiteX2" fmla="*/ 562951 w 1049191"/>
              <a:gd name="connsiteY2" fmla="*/ 123763 h 1096261"/>
              <a:gd name="connsiteX3" fmla="*/ 948987 w 1049191"/>
              <a:gd name="connsiteY3" fmla="*/ 249194 h 1096261"/>
              <a:gd name="connsiteX4" fmla="*/ 1047705 w 1049191"/>
              <a:gd name="connsiteY4" fmla="*/ 391875 h 1096261"/>
              <a:gd name="connsiteX5" fmla="*/ 913548 w 1049191"/>
              <a:gd name="connsiteY5" fmla="*/ 804770 h 1096261"/>
              <a:gd name="connsiteX6" fmla="*/ 826766 w 1049191"/>
              <a:gd name="connsiteY6" fmla="*/ 1071856 h 1096261"/>
              <a:gd name="connsiteX7" fmla="*/ 642174 w 1049191"/>
              <a:gd name="connsiteY7" fmla="*/ 1096261 h 1096261"/>
              <a:gd name="connsiteX8" fmla="*/ 188088 w 1049191"/>
              <a:gd name="connsiteY8" fmla="*/ 908172 h 1096261"/>
              <a:gd name="connsiteX9" fmla="*/ 0 w 1049191"/>
              <a:gd name="connsiteY9" fmla="*/ 454086 h 1096261"/>
              <a:gd name="connsiteX0" fmla="*/ 0 w 1161004"/>
              <a:gd name="connsiteY0" fmla="*/ 454086 h 1096261"/>
              <a:gd name="connsiteX1" fmla="*/ 188089 w 1161004"/>
              <a:gd name="connsiteY1" fmla="*/ 0 h 1096261"/>
              <a:gd name="connsiteX2" fmla="*/ 562951 w 1161004"/>
              <a:gd name="connsiteY2" fmla="*/ 123763 h 1096261"/>
              <a:gd name="connsiteX3" fmla="*/ 1080212 w 1161004"/>
              <a:gd name="connsiteY3" fmla="*/ 291831 h 1096261"/>
              <a:gd name="connsiteX4" fmla="*/ 1047705 w 1161004"/>
              <a:gd name="connsiteY4" fmla="*/ 391875 h 1096261"/>
              <a:gd name="connsiteX5" fmla="*/ 913548 w 1161004"/>
              <a:gd name="connsiteY5" fmla="*/ 804770 h 1096261"/>
              <a:gd name="connsiteX6" fmla="*/ 826766 w 1161004"/>
              <a:gd name="connsiteY6" fmla="*/ 1071856 h 1096261"/>
              <a:gd name="connsiteX7" fmla="*/ 642174 w 1161004"/>
              <a:gd name="connsiteY7" fmla="*/ 1096261 h 1096261"/>
              <a:gd name="connsiteX8" fmla="*/ 188088 w 1161004"/>
              <a:gd name="connsiteY8" fmla="*/ 908172 h 1096261"/>
              <a:gd name="connsiteX9" fmla="*/ 0 w 1161004"/>
              <a:gd name="connsiteY9" fmla="*/ 454086 h 1096261"/>
              <a:gd name="connsiteX0" fmla="*/ 0 w 1161004"/>
              <a:gd name="connsiteY0" fmla="*/ 454086 h 1096261"/>
              <a:gd name="connsiteX1" fmla="*/ 188089 w 1161004"/>
              <a:gd name="connsiteY1" fmla="*/ 0 h 1096261"/>
              <a:gd name="connsiteX2" fmla="*/ 562951 w 1161004"/>
              <a:gd name="connsiteY2" fmla="*/ 123763 h 1096261"/>
              <a:gd name="connsiteX3" fmla="*/ 1080212 w 1161004"/>
              <a:gd name="connsiteY3" fmla="*/ 291831 h 1096261"/>
              <a:gd name="connsiteX4" fmla="*/ 1047705 w 1161004"/>
              <a:gd name="connsiteY4" fmla="*/ 391875 h 1096261"/>
              <a:gd name="connsiteX5" fmla="*/ 913548 w 1161004"/>
              <a:gd name="connsiteY5" fmla="*/ 804770 h 1096261"/>
              <a:gd name="connsiteX6" fmla="*/ 826766 w 1161004"/>
              <a:gd name="connsiteY6" fmla="*/ 1071856 h 1096261"/>
              <a:gd name="connsiteX7" fmla="*/ 642174 w 1161004"/>
              <a:gd name="connsiteY7" fmla="*/ 1096261 h 1096261"/>
              <a:gd name="connsiteX8" fmla="*/ 188088 w 1161004"/>
              <a:gd name="connsiteY8" fmla="*/ 908172 h 1096261"/>
              <a:gd name="connsiteX9" fmla="*/ 0 w 1161004"/>
              <a:gd name="connsiteY9" fmla="*/ 454086 h 1096261"/>
              <a:gd name="connsiteX0" fmla="*/ 0 w 1089632"/>
              <a:gd name="connsiteY0" fmla="*/ 454086 h 1096261"/>
              <a:gd name="connsiteX1" fmla="*/ 188089 w 1089632"/>
              <a:gd name="connsiteY1" fmla="*/ 0 h 1096261"/>
              <a:gd name="connsiteX2" fmla="*/ 562951 w 1089632"/>
              <a:gd name="connsiteY2" fmla="*/ 123763 h 1096261"/>
              <a:gd name="connsiteX3" fmla="*/ 1080212 w 1089632"/>
              <a:gd name="connsiteY3" fmla="*/ 291831 h 1096261"/>
              <a:gd name="connsiteX4" fmla="*/ 1047705 w 1089632"/>
              <a:gd name="connsiteY4" fmla="*/ 391875 h 1096261"/>
              <a:gd name="connsiteX5" fmla="*/ 913548 w 1089632"/>
              <a:gd name="connsiteY5" fmla="*/ 804770 h 1096261"/>
              <a:gd name="connsiteX6" fmla="*/ 826766 w 1089632"/>
              <a:gd name="connsiteY6" fmla="*/ 1071856 h 1096261"/>
              <a:gd name="connsiteX7" fmla="*/ 642174 w 1089632"/>
              <a:gd name="connsiteY7" fmla="*/ 1096261 h 1096261"/>
              <a:gd name="connsiteX8" fmla="*/ 188088 w 1089632"/>
              <a:gd name="connsiteY8" fmla="*/ 908172 h 1096261"/>
              <a:gd name="connsiteX9" fmla="*/ 0 w 1089632"/>
              <a:gd name="connsiteY9" fmla="*/ 454086 h 1096261"/>
              <a:gd name="connsiteX0" fmla="*/ 0 w 1086597"/>
              <a:gd name="connsiteY0" fmla="*/ 454086 h 1096261"/>
              <a:gd name="connsiteX1" fmla="*/ 188089 w 1086597"/>
              <a:gd name="connsiteY1" fmla="*/ 0 h 1096261"/>
              <a:gd name="connsiteX2" fmla="*/ 562951 w 1086597"/>
              <a:gd name="connsiteY2" fmla="*/ 123763 h 1096261"/>
              <a:gd name="connsiteX3" fmla="*/ 1080212 w 1086597"/>
              <a:gd name="connsiteY3" fmla="*/ 291831 h 1096261"/>
              <a:gd name="connsiteX4" fmla="*/ 1047705 w 1086597"/>
              <a:gd name="connsiteY4" fmla="*/ 391875 h 1096261"/>
              <a:gd name="connsiteX5" fmla="*/ 913548 w 1086597"/>
              <a:gd name="connsiteY5" fmla="*/ 804770 h 1096261"/>
              <a:gd name="connsiteX6" fmla="*/ 826766 w 1086597"/>
              <a:gd name="connsiteY6" fmla="*/ 1071856 h 1096261"/>
              <a:gd name="connsiteX7" fmla="*/ 642174 w 1086597"/>
              <a:gd name="connsiteY7" fmla="*/ 1096261 h 1096261"/>
              <a:gd name="connsiteX8" fmla="*/ 188088 w 1086597"/>
              <a:gd name="connsiteY8" fmla="*/ 908172 h 1096261"/>
              <a:gd name="connsiteX9" fmla="*/ 0 w 1086597"/>
              <a:gd name="connsiteY9" fmla="*/ 454086 h 1096261"/>
              <a:gd name="connsiteX0" fmla="*/ 0 w 1086597"/>
              <a:gd name="connsiteY0" fmla="*/ 454086 h 1096261"/>
              <a:gd name="connsiteX1" fmla="*/ 188089 w 1086597"/>
              <a:gd name="connsiteY1" fmla="*/ 0 h 1096261"/>
              <a:gd name="connsiteX2" fmla="*/ 562951 w 1086597"/>
              <a:gd name="connsiteY2" fmla="*/ 123763 h 1096261"/>
              <a:gd name="connsiteX3" fmla="*/ 1080212 w 1086597"/>
              <a:gd name="connsiteY3" fmla="*/ 291831 h 1096261"/>
              <a:gd name="connsiteX4" fmla="*/ 1047705 w 1086597"/>
              <a:gd name="connsiteY4" fmla="*/ 391875 h 1096261"/>
              <a:gd name="connsiteX5" fmla="*/ 913548 w 1086597"/>
              <a:gd name="connsiteY5" fmla="*/ 804770 h 1096261"/>
              <a:gd name="connsiteX6" fmla="*/ 826766 w 1086597"/>
              <a:gd name="connsiteY6" fmla="*/ 1071856 h 1096261"/>
              <a:gd name="connsiteX7" fmla="*/ 642174 w 1086597"/>
              <a:gd name="connsiteY7" fmla="*/ 1096261 h 1096261"/>
              <a:gd name="connsiteX8" fmla="*/ 188088 w 1086597"/>
              <a:gd name="connsiteY8" fmla="*/ 908172 h 1096261"/>
              <a:gd name="connsiteX9" fmla="*/ 0 w 1086597"/>
              <a:gd name="connsiteY9" fmla="*/ 454086 h 109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597" h="1096261">
                <a:moveTo>
                  <a:pt x="0" y="454086"/>
                </a:moveTo>
                <a:cubicBezTo>
                  <a:pt x="0" y="283771"/>
                  <a:pt x="94264" y="55054"/>
                  <a:pt x="188089" y="0"/>
                </a:cubicBezTo>
                <a:cubicBezTo>
                  <a:pt x="194268" y="2115"/>
                  <a:pt x="564624" y="121623"/>
                  <a:pt x="562951" y="123763"/>
                </a:cubicBezTo>
                <a:cubicBezTo>
                  <a:pt x="568711" y="120027"/>
                  <a:pt x="1078701" y="292246"/>
                  <a:pt x="1080212" y="291831"/>
                </a:cubicBezTo>
                <a:cubicBezTo>
                  <a:pt x="1086597" y="298515"/>
                  <a:pt x="1043995" y="393982"/>
                  <a:pt x="1047705" y="391875"/>
                </a:cubicBezTo>
                <a:cubicBezTo>
                  <a:pt x="1049191" y="390774"/>
                  <a:pt x="916715" y="813836"/>
                  <a:pt x="913548" y="804770"/>
                </a:cubicBezTo>
                <a:cubicBezTo>
                  <a:pt x="912621" y="800102"/>
                  <a:pt x="827686" y="1078601"/>
                  <a:pt x="826766" y="1071856"/>
                </a:cubicBezTo>
                <a:cubicBezTo>
                  <a:pt x="831408" y="1070589"/>
                  <a:pt x="783718" y="1094579"/>
                  <a:pt x="642174" y="1096261"/>
                </a:cubicBezTo>
                <a:cubicBezTo>
                  <a:pt x="527101" y="1095534"/>
                  <a:pt x="308519" y="1028603"/>
                  <a:pt x="188088" y="908172"/>
                </a:cubicBezTo>
                <a:cubicBezTo>
                  <a:pt x="67657" y="787741"/>
                  <a:pt x="0" y="624401"/>
                  <a:pt x="0" y="454086"/>
                </a:cubicBezTo>
                <a:close/>
              </a:path>
            </a:pathLst>
          </a:custGeom>
          <a:solidFill>
            <a:srgbClr val="EBE9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sz="2400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167096" y="980729"/>
            <a:ext cx="10516904" cy="49784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ca-ES" noProof="0"/>
              <a:t>Editeu els estils de text del patró</a:t>
            </a:r>
          </a:p>
        </p:txBody>
      </p:sp>
      <p:sp>
        <p:nvSpPr>
          <p:cNvPr id="6" name="Contenidor de data 6">
            <a:extLst>
              <a:ext uri="{FF2B5EF4-FFF2-40B4-BE49-F238E27FC236}">
                <a16:creationId xmlns:a16="http://schemas.microsoft.com/office/drawing/2014/main" id="{90350EC7-DCC4-4E55-AA7A-C2EAFD534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8063" y="6381328"/>
            <a:ext cx="2439680" cy="365125"/>
          </a:xfrm>
          <a:prstGeom prst="rect">
            <a:avLst/>
          </a:prstGeom>
        </p:spPr>
        <p:txBody>
          <a:bodyPr anchor="ctr"/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7044F76-E7EF-42AD-A8EF-C9D91A7E79BA}" type="datetime1">
              <a:rPr lang="ca-ES" smtClean="0"/>
              <a:pPr/>
              <a:t>16/01/2025</a:t>
            </a:fld>
            <a:endParaRPr lang="ca-ES"/>
          </a:p>
        </p:txBody>
      </p:sp>
      <p:sp>
        <p:nvSpPr>
          <p:cNvPr id="9" name="Títol 1">
            <a:extLst>
              <a:ext uri="{FF2B5EF4-FFF2-40B4-BE49-F238E27FC236}">
                <a16:creationId xmlns:a16="http://schemas.microsoft.com/office/drawing/2014/main" id="{DD53F7A5-F754-4647-9578-6F896BDA8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097" y="211885"/>
            <a:ext cx="10516904" cy="648072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norm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ca-ES" noProof="0"/>
              <a:t>Feu clic aquí per editar l'estil</a:t>
            </a:r>
            <a:endParaRPr lang="ca-ES" noProof="0" dirty="0"/>
          </a:p>
        </p:txBody>
      </p:sp>
    </p:spTree>
    <p:extLst>
      <p:ext uri="{BB962C8B-B14F-4D97-AF65-F5344CB8AC3E}">
        <p14:creationId xmlns:p14="http://schemas.microsoft.com/office/powerpoint/2010/main" val="4046455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D199E-CBAD-D847-9541-29699D2CC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23"/>
            <a:ext cx="10515600" cy="808119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7385248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50823"/>
            <a:ext cx="10515600" cy="8081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a-ES" noProof="0" dirty="0"/>
              <a:t>Feu clic per modificar l’estil del títol del patró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79DDDB-748F-4F46-925A-BACA654AFF14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38200" y="1783097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50000"/>
              </a:lnSpc>
              <a:buClr>
                <a:srgbClr val="018EA5"/>
              </a:buClr>
              <a:buFontTx/>
              <a:buBlip>
                <a:blip r:embed="rId2"/>
              </a:buBlip>
              <a:defRPr sz="1600"/>
            </a:lvl1pPr>
            <a:lvl2pPr>
              <a:defRPr/>
            </a:lvl2pPr>
          </a:lstStyle>
          <a:p>
            <a:pPr lvl="0"/>
            <a:r>
              <a:rPr lang="ca-ES" noProof="0" dirty="0"/>
              <a:t>Feu clic per modificar els estils de text del patró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858EDE-EC8E-1E44-AE9B-4C4DF630CD14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172200" y="1783097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ct val="150000"/>
              </a:lnSpc>
              <a:buClr>
                <a:srgbClr val="018EA5"/>
              </a:buClr>
              <a:buFontTx/>
              <a:buBlip>
                <a:blip r:embed="rId2"/>
              </a:buBlip>
              <a:defRPr sz="1600"/>
            </a:lvl1pPr>
            <a:lvl2pPr>
              <a:defRPr/>
            </a:lvl2pPr>
          </a:lstStyle>
          <a:p>
            <a:pPr lvl="0"/>
            <a:r>
              <a:rPr lang="ca-ES" noProof="0" dirty="0"/>
              <a:t>Feu clic per modificar els estils de text del patró</a:t>
            </a:r>
          </a:p>
        </p:txBody>
      </p:sp>
    </p:spTree>
    <p:extLst>
      <p:ext uri="{BB962C8B-B14F-4D97-AF65-F5344CB8AC3E}">
        <p14:creationId xmlns:p14="http://schemas.microsoft.com/office/powerpoint/2010/main" val="161645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B297B7F-C78A-40A1-5C17-28C68D045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A2C4CE99-8AE6-5C16-65EC-44EAD46AA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8B26444C-0E4B-6709-0105-7C7E40E4D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D92523C0-8CC4-C0AB-CF81-EDDFDC049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9914EEB1-C88E-663F-446F-534A276BE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609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601F190-1FB6-92DD-8B9D-7C98A4E8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58BF1378-6644-01D6-D34A-3F19B7926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A3DDE665-0C53-A3FC-C84D-BC6986EB1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E9CA7CB7-B750-4547-8CEC-697EBBBD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594AAB5C-54F8-2B3B-CB09-71DFF80A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CF82B579-FA21-6170-CB16-BD091CA87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6812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EB29FD1-0E5B-180F-A565-D3CDC7A87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4BF6A994-3737-A5B9-E6B8-3FFDD559F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B17D4DDE-9EFA-8823-2EC2-A3A63BCA0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C78BC990-5E28-AF42-BCEC-460264C9E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B654B933-72BC-42D0-32D1-544E92B3B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AAFF3CE4-37F9-096A-F489-474A1E0E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26C0457F-DF05-720C-ABE4-83EBA019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7FD39533-29DE-3306-D6A9-4207D8007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2761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B4CEFF98-B725-5C66-EBB7-10EF4610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C08DBC94-B718-29B5-0A74-5C5B3783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7785E84F-BA74-3002-D32B-C1265843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1A347794-DF63-1EB6-48AE-902CB087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425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4DDF6196-1CBF-F018-6947-6188A6EC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12828712-86CB-6634-410C-D0DB4B5A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9C5F8C6C-1F49-31A1-C973-9BB599988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8042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8B66CC7-E842-782A-21D0-988A11BE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2B9F74CA-8248-22E3-B9FD-493130E0E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DC8756EA-841E-8D41-1C09-CF2718C62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54CB469D-4C9D-5AF3-BCE7-D49D3E29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E661351-5687-BFBA-C770-36A73F93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25FB219D-0A87-1893-FED9-6C4F409D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7204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C8DA704-099E-5D79-56F3-C267CF1F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4DBACD74-89B9-F14F-2AB6-D62608F7F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A76F143C-F5BD-3AA0-3A9F-486CFD723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20C0B6CA-F1F1-5C81-D25D-DBAFD580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44CAA35F-94D4-7F63-EEB8-DC1A9E52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1497C08-0E13-3F42-5AE3-EDBC1323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7699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CAD02098-BBCA-E52E-76ED-0F3E24A6E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C3335C4F-C934-5891-88BC-A2FDAA54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A257EB2-86D3-71BA-8F05-A92120440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7B33F69-598A-B9D6-65AC-ED5EEAE89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E2C1BF4-73A2-B48E-B10A-62BF1125A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6537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CAD02098-BBCA-E52E-76ED-0F3E24A6E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C3335C4F-C934-5891-88BC-A2FDAA54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A257EB2-86D3-71BA-8F05-A92120440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A098BB-1C25-4BBB-BD0C-08373C64BDC3}" type="datetimeFigureOut">
              <a:rPr lang="ca-ES" smtClean="0"/>
              <a:t>16/01/2025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7B33F69-598A-B9D6-65AC-ED5EEAE89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E2C1BF4-73A2-B48E-B10A-62BF1125A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1D987-4BB5-4E42-BF99-6649710C601B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503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6F_F3B5C6CB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acioorienta.com/el-nostre-fill-te-caries-que-hem-de-fer-2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://clasederelibarbara.blogspot.com/2017_09_25_archive.html" TargetMode="Externa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8E14692C-53E5-9EDA-7AE1-0D7586B57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4469" y="735106"/>
            <a:ext cx="10024827" cy="1423762"/>
          </a:xfrm>
        </p:spPr>
        <p:txBody>
          <a:bodyPr anchor="b">
            <a:normAutofit/>
          </a:bodyPr>
          <a:lstStyle/>
          <a:p>
            <a:pPr algn="l"/>
            <a:r>
              <a:rPr lang="es-ES" sz="4800" b="0" i="0" dirty="0">
                <a:solidFill>
                  <a:srgbClr val="FFFFFF"/>
                </a:solidFill>
                <a:effectLst/>
                <a:latin typeface="Taz"/>
              </a:rPr>
              <a:t>VIII JORNADA DE SALUT COMUNITÀRIA: </a:t>
            </a:r>
            <a:r>
              <a:rPr lang="es-ES" sz="4800" dirty="0">
                <a:solidFill>
                  <a:srgbClr val="FFFFFF"/>
                </a:solidFill>
                <a:latin typeface="Taz"/>
              </a:rPr>
              <a:t>    </a:t>
            </a:r>
            <a:r>
              <a:rPr lang="ca-ES" sz="4800" b="0" i="0" dirty="0">
                <a:solidFill>
                  <a:srgbClr val="FFFFFF"/>
                </a:solidFill>
                <a:effectLst/>
                <a:latin typeface="Taz"/>
              </a:rPr>
              <a:t>Taller Avaluació de Resultats</a:t>
            </a:r>
            <a:endParaRPr lang="ca-ES" sz="4800" dirty="0">
              <a:solidFill>
                <a:srgbClr val="FFFFFF"/>
              </a:solidFill>
              <a:latin typeface="Taz"/>
            </a:endParaRP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B2B37E59-A37A-2F50-7127-2B54588D3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743" y="2157361"/>
            <a:ext cx="10005951" cy="1458258"/>
          </a:xfrm>
        </p:spPr>
        <p:txBody>
          <a:bodyPr anchor="ctr">
            <a:normAutofit fontScale="40000" lnSpcReduction="20000"/>
          </a:bodyPr>
          <a:lstStyle/>
          <a:p>
            <a:pPr algn="l"/>
            <a:r>
              <a:rPr lang="ca-ES" sz="5100" dirty="0">
                <a:solidFill>
                  <a:schemeClr val="bg1"/>
                </a:solidFill>
                <a:latin typeface="Taz"/>
              </a:rPr>
              <a:t>Vic, 17 de gener de 2025 al Paranimf de la Universitat de Vic</a:t>
            </a:r>
          </a:p>
          <a:p>
            <a:pPr algn="l"/>
            <a:endParaRPr lang="ca-ES" sz="3000" dirty="0">
              <a:solidFill>
                <a:schemeClr val="bg1"/>
              </a:solidFill>
              <a:latin typeface="Taz"/>
            </a:endParaRPr>
          </a:p>
          <a:p>
            <a:pPr algn="l"/>
            <a:r>
              <a:rPr lang="ca-ES" sz="3000" dirty="0">
                <a:solidFill>
                  <a:schemeClr val="bg1"/>
                </a:solidFill>
                <a:latin typeface="Taz"/>
              </a:rPr>
              <a:t>Rosa Puigpinós i Riera</a:t>
            </a:r>
          </a:p>
          <a:p>
            <a:pPr algn="l"/>
            <a:r>
              <a:rPr lang="ca-ES" sz="3000" dirty="0">
                <a:solidFill>
                  <a:schemeClr val="bg1"/>
                </a:solidFill>
                <a:latin typeface="Taz"/>
              </a:rPr>
              <a:t>Agència de Salut Pública de Barcelona (ASPB)</a:t>
            </a:r>
          </a:p>
          <a:p>
            <a:pPr algn="l"/>
            <a:r>
              <a:rPr lang="ca-ES" sz="3000" dirty="0">
                <a:solidFill>
                  <a:schemeClr val="bg1"/>
                </a:solidFill>
                <a:latin typeface="Taz"/>
              </a:rPr>
              <a:t>rpuigpi@aspb.cat</a:t>
            </a:r>
          </a:p>
        </p:txBody>
      </p:sp>
      <p:sp>
        <p:nvSpPr>
          <p:cNvPr id="5" name="Títol 1">
            <a:extLst>
              <a:ext uri="{FF2B5EF4-FFF2-40B4-BE49-F238E27FC236}">
                <a16:creationId xmlns:a16="http://schemas.microsoft.com/office/drawing/2014/main" id="{93F8B411-42CE-48E4-7360-464F4F25FB8F}"/>
              </a:ext>
            </a:extLst>
          </p:cNvPr>
          <p:cNvSpPr txBox="1">
            <a:spLocks/>
          </p:cNvSpPr>
          <p:nvPr/>
        </p:nvSpPr>
        <p:spPr>
          <a:xfrm>
            <a:off x="1323975" y="3831374"/>
            <a:ext cx="9620250" cy="924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a-ES" sz="7200">
              <a:latin typeface="Taz" panose="020B0503040502020204" pitchFamily="34" charset="0"/>
            </a:endParaRPr>
          </a:p>
        </p:txBody>
      </p:sp>
      <p:pic>
        <p:nvPicPr>
          <p:cNvPr id="4" name="Imatge 3" descr="Imatge que conté text, Font, logotip, Gràfics&#10;&#10;Descripció generada automàticament">
            <a:extLst>
              <a:ext uri="{FF2B5EF4-FFF2-40B4-BE49-F238E27FC236}">
                <a16:creationId xmlns:a16="http://schemas.microsoft.com/office/drawing/2014/main" id="{5E32247C-A92F-D937-BFF3-EB152F454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73" y="4604374"/>
            <a:ext cx="3800475" cy="542925"/>
          </a:xfrm>
          <a:prstGeom prst="rect">
            <a:avLst/>
          </a:prstGeom>
        </p:spPr>
      </p:pic>
      <p:pic>
        <p:nvPicPr>
          <p:cNvPr id="6" name="Imatge 5" descr="Imatge que conté text, Font, Gràfics, tipografia&#10;&#10;Descripció generada automàticament">
            <a:extLst>
              <a:ext uri="{FF2B5EF4-FFF2-40B4-BE49-F238E27FC236}">
                <a16:creationId xmlns:a16="http://schemas.microsoft.com/office/drawing/2014/main" id="{441230E6-8BE6-AA16-C084-F8B7D82F6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567" y="4752975"/>
            <a:ext cx="3857625" cy="400050"/>
          </a:xfrm>
          <a:prstGeom prst="rect">
            <a:avLst/>
          </a:prstGeom>
        </p:spPr>
      </p:pic>
      <p:pic>
        <p:nvPicPr>
          <p:cNvPr id="7" name="Imatge 6">
            <a:extLst>
              <a:ext uri="{FF2B5EF4-FFF2-40B4-BE49-F238E27FC236}">
                <a16:creationId xmlns:a16="http://schemas.microsoft.com/office/drawing/2014/main" id="{67F801BA-C55D-A7B6-CD5A-B112B134F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372" y="5471750"/>
            <a:ext cx="3152775" cy="428625"/>
          </a:xfrm>
          <a:prstGeom prst="rect">
            <a:avLst/>
          </a:prstGeom>
        </p:spPr>
      </p:pic>
      <p:pic>
        <p:nvPicPr>
          <p:cNvPr id="8" name="Imatge 7" descr="Imatge que conté text, clipArt&#10;&#10;Descripció generada automàticament">
            <a:extLst>
              <a:ext uri="{FF2B5EF4-FFF2-40B4-BE49-F238E27FC236}">
                <a16:creationId xmlns:a16="http://schemas.microsoft.com/office/drawing/2014/main" id="{55B4627E-E81D-5948-C2C5-EC96161BE2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7429" y="4513886"/>
            <a:ext cx="685800" cy="723900"/>
          </a:xfrm>
          <a:prstGeom prst="rect">
            <a:avLst/>
          </a:prstGeom>
        </p:spPr>
      </p:pic>
      <p:pic>
        <p:nvPicPr>
          <p:cNvPr id="9" name="Imatge 8" descr="Imatge que conté text&#10;&#10;Descripció generada automàticament">
            <a:extLst>
              <a:ext uri="{FF2B5EF4-FFF2-40B4-BE49-F238E27FC236}">
                <a16:creationId xmlns:a16="http://schemas.microsoft.com/office/drawing/2014/main" id="{FFEB5B85-A1C5-AD6F-B071-CD53B8DB3B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2553" y="5471750"/>
            <a:ext cx="3057525" cy="428625"/>
          </a:xfrm>
          <a:prstGeom prst="rect">
            <a:avLst/>
          </a:prstGeom>
        </p:spPr>
      </p:pic>
      <p:sp>
        <p:nvSpPr>
          <p:cNvPr id="10" name="QuadreDeText 9">
            <a:extLst>
              <a:ext uri="{FF2B5EF4-FFF2-40B4-BE49-F238E27FC236}">
                <a16:creationId xmlns:a16="http://schemas.microsoft.com/office/drawing/2014/main" id="{8EA3E667-9872-2F6F-9F3D-92E7086AE988}"/>
              </a:ext>
            </a:extLst>
          </p:cNvPr>
          <p:cNvSpPr txBox="1"/>
          <p:nvPr/>
        </p:nvSpPr>
        <p:spPr>
          <a:xfrm>
            <a:off x="366132" y="6239107"/>
            <a:ext cx="7510346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a-ES" sz="1600" b="1">
                <a:latin typeface="Taz"/>
              </a:rPr>
              <a:t>Organitza: Comissió de treball de la Taula de Salut Comunitària de Vic</a:t>
            </a:r>
            <a:r>
              <a:rPr lang="ca-ES" sz="1600">
                <a:latin typeface="Taz"/>
              </a:rPr>
              <a:t> </a:t>
            </a:r>
            <a:r>
              <a:rPr lang="ca-ES" sz="1600">
                <a:latin typeface="Taz"/>
                <a:cs typeface="Calibri"/>
              </a:rPr>
              <a:t>​</a:t>
            </a:r>
            <a:endParaRPr lang="ca-ES">
              <a:latin typeface="Taz"/>
            </a:endParaRPr>
          </a:p>
        </p:txBody>
      </p:sp>
      <p:pic>
        <p:nvPicPr>
          <p:cNvPr id="11" name="Imatge 10">
            <a:extLst>
              <a:ext uri="{FF2B5EF4-FFF2-40B4-BE49-F238E27FC236}">
                <a16:creationId xmlns:a16="http://schemas.microsoft.com/office/drawing/2014/main" id="{5EC5751E-53DC-CD4F-7F78-7563DD37E8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68798" y="6023942"/>
            <a:ext cx="1457070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07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503987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latin typeface="taz"/>
              </a:rPr>
            </a:br>
            <a:br>
              <a:rPr lang="ca-ES" sz="2200" dirty="0">
                <a:latin typeface="taz"/>
              </a:rPr>
            </a:br>
            <a:r>
              <a:rPr lang="ca-ES" sz="3500" dirty="0">
                <a:solidFill>
                  <a:schemeClr val="bg1"/>
                </a:solidFill>
                <a:latin typeface="Taz"/>
              </a:rPr>
              <a:t>Protegim les escoles.</a:t>
            </a:r>
            <a:endParaRPr lang="ca-ES" sz="3500" b="1" dirty="0">
              <a:solidFill>
                <a:schemeClr val="bg1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
              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70C12960-6E85-460F-B6E3-5B82CB31AF3D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Contenidor de contingut 6">
            <a:extLst>
              <a:ext uri="{FF2B5EF4-FFF2-40B4-BE49-F238E27FC236}">
                <a16:creationId xmlns:a16="http://schemas.microsoft.com/office/drawing/2014/main" id="{9BD9B36B-43C7-02A0-3BD6-45C21AAA0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sz="2000" dirty="0"/>
              <a:t>L’objectiu de la intervenció és millorar els entorns escolars d’uns 150 centres educatius de la ciutat de Barcelona, de manera que siguin espais amb menys vehicles i contaminació ambiental i més saludables i agradables per a la comunitat educativa i el veïnat.</a:t>
            </a:r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r>
              <a:rPr lang="ca-ES" sz="2000" dirty="0"/>
              <a:t>1. Quins indicadors creieu que calen?</a:t>
            </a:r>
          </a:p>
          <a:p>
            <a:pPr marL="0" indent="0">
              <a:buNone/>
            </a:pPr>
            <a:r>
              <a:rPr lang="ca-ES" sz="2000" dirty="0"/>
              <a:t>2. Quins instruments de mesura utilitzaríeu?</a:t>
            </a:r>
          </a:p>
          <a:p>
            <a:pPr marL="0" indent="0">
              <a:buNone/>
            </a:pPr>
            <a:r>
              <a:rPr lang="ca-ES" sz="2000" dirty="0"/>
              <a:t>3. Quin disseny </a:t>
            </a:r>
            <a:r>
              <a:rPr lang="ca-ES" sz="2000" dirty="0" err="1"/>
              <a:t>avaluatiu</a:t>
            </a:r>
            <a:r>
              <a:rPr lang="ca-ES" sz="2000" dirty="0"/>
              <a:t> utilitzaríeu?</a:t>
            </a:r>
          </a:p>
          <a:p>
            <a:pPr marL="0" indent="0">
              <a:buNone/>
            </a:pPr>
            <a:r>
              <a:rPr lang="ca-ES" sz="2000" dirty="0"/>
              <a:t>4. Amb quins mètodes treballaríeu?</a:t>
            </a:r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4685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638" y="436580"/>
            <a:ext cx="9895951" cy="503987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latin typeface="taz"/>
              </a:rPr>
            </a:br>
            <a:br>
              <a:rPr lang="ca-ES" sz="2200" dirty="0">
                <a:latin typeface="taz"/>
              </a:rPr>
            </a:br>
            <a:r>
              <a:rPr lang="ca-ES" sz="3500" dirty="0">
                <a:solidFill>
                  <a:schemeClr val="bg1"/>
                </a:solidFill>
                <a:latin typeface="Taz"/>
              </a:rPr>
              <a:t>Prevenció de la Obesitat Infantil a Barcelona (POIBA)</a:t>
            </a:r>
            <a:endParaRPr lang="ca-ES" sz="3500" b="1" dirty="0">
              <a:solidFill>
                <a:schemeClr val="bg1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
              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A59B2B-94CE-2805-5F9B-9DA7C235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a-ES" sz="2000" dirty="0"/>
              <a:t>Es una intervenció </a:t>
            </a:r>
            <a:r>
              <a:rPr lang="ca-ES" sz="2000" dirty="0" err="1"/>
              <a:t>multicomponent</a:t>
            </a:r>
            <a:r>
              <a:rPr lang="ca-ES" sz="2000" dirty="0"/>
              <a:t> que té com a objectiu prevenir el sobrepès i la obesitat entre escolars de 8 a 12 anys d’edat. És </a:t>
            </a:r>
            <a:r>
              <a:rPr lang="ca-ES" sz="2000" dirty="0" err="1"/>
              <a:t>multicomponent</a:t>
            </a:r>
            <a:r>
              <a:rPr lang="ca-ES" sz="2000" dirty="0"/>
              <a:t> perquè va treballar: a nivell dels infants, del professorat (els tutors i els professors de educació física) i a nivell de les famílies.</a:t>
            </a:r>
          </a:p>
          <a:p>
            <a:pPr marL="457200" indent="-457200">
              <a:buAutoNum type="arabicPeriod"/>
            </a:pPr>
            <a:r>
              <a:rPr lang="ca-ES" sz="2000" dirty="0"/>
              <a:t>Quins indicadors creieu que calen?</a:t>
            </a:r>
          </a:p>
          <a:p>
            <a:pPr marL="457200" indent="-457200">
              <a:buAutoNum type="arabicPeriod"/>
            </a:pPr>
            <a:r>
              <a:rPr lang="ca-ES" sz="2000" dirty="0"/>
              <a:t>Quins instruments de mesura utilitzaríeu?</a:t>
            </a:r>
          </a:p>
          <a:p>
            <a:pPr marL="457200" indent="-457200">
              <a:buAutoNum type="arabicPeriod"/>
            </a:pPr>
            <a:r>
              <a:rPr lang="ca-ES" sz="2000" dirty="0"/>
              <a:t>Quin disseny </a:t>
            </a:r>
            <a:r>
              <a:rPr lang="ca-ES" sz="2000" dirty="0" err="1"/>
              <a:t>avaluatiu</a:t>
            </a:r>
            <a:r>
              <a:rPr lang="ca-ES" sz="2000" dirty="0"/>
              <a:t> utilitzaríeu?</a:t>
            </a:r>
          </a:p>
          <a:p>
            <a:pPr marL="457200" indent="-457200">
              <a:buAutoNum type="arabicPeriod"/>
            </a:pPr>
            <a:r>
              <a:rPr lang="ca-ES" sz="2000" dirty="0"/>
              <a:t>Amb quins mètodes treballaríeu?</a:t>
            </a:r>
          </a:p>
          <a:p>
            <a:pPr marL="0" indent="0">
              <a:buNone/>
            </a:pPr>
            <a:endParaRPr lang="ca-ES" sz="2000" dirty="0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70C12960-6E85-460F-B6E3-5B82CB31AF3D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2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latin typeface="taz"/>
              </a:rPr>
            </a:br>
            <a:br>
              <a:rPr lang="ca-ES" sz="2200" dirty="0">
                <a:latin typeface="taz"/>
              </a:rPr>
            </a:br>
            <a:r>
              <a:rPr lang="ca-ES" sz="3500" dirty="0">
                <a:solidFill>
                  <a:srgbClr val="FFFFFF"/>
                </a:solidFill>
                <a:latin typeface="taz"/>
              </a:rPr>
              <a:t>Punts clau de l’avaluació  </a:t>
            </a:r>
            <a:endParaRPr lang="ca-ES" sz="3500" b="1" dirty="0">
              <a:solidFill>
                <a:srgbClr val="FFFFFF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</a:rPr>
              <a:t>
              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A59B2B-94CE-2805-5F9B-9DA7C235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46" y="1482571"/>
            <a:ext cx="11657212" cy="5337985"/>
          </a:xfrm>
        </p:spPr>
        <p:txBody>
          <a:bodyPr anchor="ctr">
            <a:normAutofit fontScale="92500" lnSpcReduction="10000"/>
          </a:bodyPr>
          <a:lstStyle/>
          <a:p>
            <a:r>
              <a:rPr lang="ca-ES" sz="2000" dirty="0"/>
              <a:t>L’avaluació pot ser:</a:t>
            </a:r>
          </a:p>
          <a:p>
            <a:pPr lvl="1"/>
            <a:r>
              <a:rPr lang="ca-ES" sz="1600" dirty="0"/>
              <a:t>Externa</a:t>
            </a:r>
          </a:p>
          <a:p>
            <a:pPr lvl="1"/>
            <a:r>
              <a:rPr lang="ca-ES" sz="1600" dirty="0"/>
              <a:t>Interna</a:t>
            </a:r>
          </a:p>
          <a:p>
            <a:r>
              <a:rPr lang="ca-ES" sz="2000" dirty="0"/>
              <a:t>Hi ha diferents nivell d’avaluació:</a:t>
            </a:r>
          </a:p>
          <a:p>
            <a:endParaRPr lang="ca-ES" sz="2000" dirty="0"/>
          </a:p>
          <a:p>
            <a:endParaRPr lang="ca-ES" sz="2000" dirty="0"/>
          </a:p>
          <a:p>
            <a:endParaRPr lang="ca-ES" sz="2000" dirty="0"/>
          </a:p>
          <a:p>
            <a:endParaRPr lang="ca-ES" sz="2000" dirty="0"/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endParaRPr lang="ca-ES" sz="2000" dirty="0"/>
          </a:p>
          <a:p>
            <a:pPr marL="0" indent="0">
              <a:buNone/>
            </a:pPr>
            <a:r>
              <a:rPr lang="ca-ES" sz="2000" dirty="0"/>
              <a:t>L’avaluació de resultats mesura fins a quin punt s’han aconseguit els objectius de la intervenció (per exemple si hi ha hagut canvis en determinats comportaments i actituds) i la d’impacte mesura les conseqüències a llarg termini d’aquests canvis que s’han produït a curt termini, com per exemple, si aquests canvis en els comportament i actituds han portat a que les persones que han rebut la intervenció tinguin uns millors indicadors de salut.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0C12960-6E85-460F-B6E3-5B82CB31AF3D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2D4FB5-ADBE-FF1E-7186-CFF8D98AF2D4}"/>
              </a:ext>
            </a:extLst>
          </p:cNvPr>
          <p:cNvSpPr/>
          <p:nvPr/>
        </p:nvSpPr>
        <p:spPr>
          <a:xfrm>
            <a:off x="789537" y="2948369"/>
            <a:ext cx="1553593" cy="1901745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Recursos</a:t>
            </a:r>
          </a:p>
          <a:p>
            <a:pPr algn="ctr"/>
            <a:r>
              <a:rPr lang="ca-ES" b="1" dirty="0">
                <a:solidFill>
                  <a:srgbClr val="FFFF00"/>
                </a:solidFill>
              </a:rPr>
              <a:t>(</a:t>
            </a:r>
            <a:r>
              <a:rPr lang="ca-ES" b="1" dirty="0" err="1">
                <a:solidFill>
                  <a:srgbClr val="FFFF00"/>
                </a:solidFill>
              </a:rPr>
              <a:t>Inpunts</a:t>
            </a:r>
            <a:r>
              <a:rPr lang="ca-ES" b="1" dirty="0">
                <a:solidFill>
                  <a:srgbClr val="FFFF00"/>
                </a:solidFill>
              </a:rPr>
              <a:t>)</a:t>
            </a:r>
          </a:p>
          <a:p>
            <a:pPr algn="ctr"/>
            <a:endParaRPr lang="ca-ES" dirty="0"/>
          </a:p>
          <a:p>
            <a:pPr algn="ctr"/>
            <a:r>
              <a:rPr lang="ca-ES" dirty="0"/>
              <a:t>Avaluació</a:t>
            </a:r>
          </a:p>
          <a:p>
            <a:pPr algn="ctr"/>
            <a:r>
              <a:rPr lang="ca-ES" dirty="0"/>
              <a:t>d’estructura</a:t>
            </a:r>
          </a:p>
          <a:p>
            <a:pPr algn="ctr"/>
            <a:endParaRPr lang="ca-E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0CF1B8-20F2-837C-E013-7F73CF8D57ED}"/>
              </a:ext>
            </a:extLst>
          </p:cNvPr>
          <p:cNvSpPr/>
          <p:nvPr/>
        </p:nvSpPr>
        <p:spPr>
          <a:xfrm>
            <a:off x="3557403" y="2948366"/>
            <a:ext cx="1553593" cy="1901745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Activitats i serveis</a:t>
            </a:r>
          </a:p>
          <a:p>
            <a:pPr algn="ctr"/>
            <a:r>
              <a:rPr lang="ca-ES" b="1" dirty="0">
                <a:solidFill>
                  <a:srgbClr val="FFFF00"/>
                </a:solidFill>
              </a:rPr>
              <a:t>(outputs)</a:t>
            </a:r>
          </a:p>
          <a:p>
            <a:pPr algn="ctr"/>
            <a:endParaRPr lang="ca-ES" dirty="0"/>
          </a:p>
          <a:p>
            <a:pPr algn="ctr"/>
            <a:r>
              <a:rPr lang="ca-ES" dirty="0"/>
              <a:t>Avaluació de procés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1705BA-DA91-4249-6479-778D197B6B16}"/>
              </a:ext>
            </a:extLst>
          </p:cNvPr>
          <p:cNvSpPr/>
          <p:nvPr/>
        </p:nvSpPr>
        <p:spPr>
          <a:xfrm>
            <a:off x="6655460" y="2948365"/>
            <a:ext cx="1553593" cy="1901745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Resultats immediats</a:t>
            </a:r>
          </a:p>
          <a:p>
            <a:pPr algn="ctr"/>
            <a:r>
              <a:rPr lang="ca-ES" b="1" dirty="0">
                <a:solidFill>
                  <a:srgbClr val="FFFF00"/>
                </a:solidFill>
              </a:rPr>
              <a:t>(</a:t>
            </a:r>
            <a:r>
              <a:rPr lang="ca-ES" b="1" dirty="0" err="1">
                <a:solidFill>
                  <a:srgbClr val="FFFF00"/>
                </a:solidFill>
              </a:rPr>
              <a:t>outcome</a:t>
            </a:r>
            <a:r>
              <a:rPr lang="ca-ES" b="1" dirty="0">
                <a:solidFill>
                  <a:srgbClr val="FFFF00"/>
                </a:solidFill>
              </a:rPr>
              <a:t>)</a:t>
            </a:r>
          </a:p>
          <a:p>
            <a:pPr algn="ctr"/>
            <a:endParaRPr lang="ca-ES" dirty="0"/>
          </a:p>
          <a:p>
            <a:pPr algn="ctr"/>
            <a:r>
              <a:rPr lang="ca-ES" dirty="0"/>
              <a:t>Avaluació de resultats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F610E7-6A22-DC6F-7A02-832B986F58B7}"/>
              </a:ext>
            </a:extLst>
          </p:cNvPr>
          <p:cNvSpPr/>
          <p:nvPr/>
        </p:nvSpPr>
        <p:spPr>
          <a:xfrm>
            <a:off x="9491133" y="2948366"/>
            <a:ext cx="1553593" cy="1901745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Impacte (mig i llarg termini)</a:t>
            </a:r>
          </a:p>
          <a:p>
            <a:pPr algn="ctr"/>
            <a:r>
              <a:rPr lang="ca-ES" b="1" dirty="0">
                <a:solidFill>
                  <a:srgbClr val="FFFF00"/>
                </a:solidFill>
              </a:rPr>
              <a:t>(</a:t>
            </a:r>
            <a:r>
              <a:rPr lang="ca-ES" b="1" dirty="0" err="1">
                <a:solidFill>
                  <a:srgbClr val="FFFF00"/>
                </a:solidFill>
              </a:rPr>
              <a:t>outcome</a:t>
            </a:r>
            <a:r>
              <a:rPr lang="ca-ES" b="1" dirty="0">
                <a:solidFill>
                  <a:srgbClr val="FFFF00"/>
                </a:solidFill>
              </a:rPr>
              <a:t>)</a:t>
            </a:r>
          </a:p>
          <a:p>
            <a:pPr algn="ctr"/>
            <a:endParaRPr lang="ca-ES" dirty="0"/>
          </a:p>
          <a:p>
            <a:pPr algn="ctr"/>
            <a:r>
              <a:rPr lang="ca-ES" dirty="0"/>
              <a:t>Avaluació d’impacte</a:t>
            </a:r>
          </a:p>
          <a:p>
            <a:pPr algn="ctr"/>
            <a:endParaRPr lang="ca-ES" dirty="0"/>
          </a:p>
        </p:txBody>
      </p:sp>
      <p:sp>
        <p:nvSpPr>
          <p:cNvPr id="10" name="Fletxa: dreta 9">
            <a:extLst>
              <a:ext uri="{FF2B5EF4-FFF2-40B4-BE49-F238E27FC236}">
                <a16:creationId xmlns:a16="http://schemas.microsoft.com/office/drawing/2014/main" id="{70BEB504-208B-1D6C-3DF3-4FA3E67193DA}"/>
              </a:ext>
            </a:extLst>
          </p:cNvPr>
          <p:cNvSpPr/>
          <p:nvPr/>
        </p:nvSpPr>
        <p:spPr>
          <a:xfrm>
            <a:off x="2503864" y="3657600"/>
            <a:ext cx="807507" cy="363984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11" name="Imatge 10">
            <a:extLst>
              <a:ext uri="{FF2B5EF4-FFF2-40B4-BE49-F238E27FC236}">
                <a16:creationId xmlns:a16="http://schemas.microsoft.com/office/drawing/2014/main" id="{820004C2-6B62-7D6F-F7D6-EF226C4A0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210" y="3653615"/>
            <a:ext cx="804742" cy="365792"/>
          </a:xfrm>
          <a:prstGeom prst="rect">
            <a:avLst/>
          </a:prstGeom>
        </p:spPr>
      </p:pic>
      <p:pic>
        <p:nvPicPr>
          <p:cNvPr id="12" name="Imatge 11">
            <a:extLst>
              <a:ext uri="{FF2B5EF4-FFF2-40B4-BE49-F238E27FC236}">
                <a16:creationId xmlns:a16="http://schemas.microsoft.com/office/drawing/2014/main" id="{45520694-6DB4-6CDD-A040-6C257AEAE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0663" y="3653615"/>
            <a:ext cx="804742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28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503987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latin typeface="taz"/>
              </a:rPr>
            </a:br>
            <a:br>
              <a:rPr lang="ca-ES" sz="2200" dirty="0">
                <a:latin typeface="taz"/>
              </a:rPr>
            </a:br>
            <a:r>
              <a:rPr lang="ca-ES" sz="3500" dirty="0">
                <a:solidFill>
                  <a:schemeClr val="bg1"/>
                </a:solidFill>
                <a:latin typeface="Taz"/>
              </a:rPr>
              <a:t>Punts clau de l’avaluació.</a:t>
            </a:r>
            <a:endParaRPr lang="ca-ES" sz="3500" b="1" dirty="0">
              <a:solidFill>
                <a:schemeClr val="bg1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</a:rPr>
              <a:t>
              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A59B2B-94CE-2805-5F9B-9DA7C235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370" y="1465941"/>
            <a:ext cx="9724031" cy="3683358"/>
          </a:xfrm>
        </p:spPr>
        <p:txBody>
          <a:bodyPr anchor="ctr">
            <a:normAutofit/>
          </a:bodyPr>
          <a:lstStyle/>
          <a:p>
            <a:r>
              <a:rPr lang="ca-ES" sz="2000" dirty="0"/>
              <a:t>Planificar l’avaluació simultàniament al disseny de la intervenció per tal de mesurar adequadament allò que es vol mesurar (exemple avaluació </a:t>
            </a:r>
            <a:r>
              <a:rPr lang="ca-ES" sz="2000" dirty="0" err="1"/>
              <a:t>superilles</a:t>
            </a:r>
            <a:r>
              <a:rPr lang="ca-ES" sz="2000" dirty="0"/>
              <a:t> barris de Sant Antoni i Poblenou)</a:t>
            </a:r>
          </a:p>
          <a:p>
            <a:r>
              <a:rPr lang="ca-ES" sz="2000" dirty="0"/>
              <a:t>Marc teòric, important tenir-lo clar des de l’inici. Sovint hi ha un marc teòric per al problema de salut que es vol abordar i un per a la intervenció. Un cop establerts els marcs conceptuals es formulen els objectius.</a:t>
            </a:r>
          </a:p>
          <a:p>
            <a:pPr marL="0" indent="0">
              <a:buNone/>
            </a:pPr>
            <a:endParaRPr lang="ca-ES" sz="2000" dirty="0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0C12960-6E85-460F-B6E3-5B82CB31AF3D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7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solidFill>
                  <a:srgbClr val="FFFFFF"/>
                </a:solidFill>
                <a:latin typeface="taz"/>
              </a:rPr>
            </a:br>
            <a:br>
              <a:rPr lang="ca-ES" sz="2200" dirty="0">
                <a:solidFill>
                  <a:srgbClr val="FFFFFF"/>
                </a:solidFill>
                <a:latin typeface="taz"/>
              </a:rPr>
            </a:br>
            <a:r>
              <a:rPr lang="ca-ES" sz="4000" dirty="0">
                <a:solidFill>
                  <a:srgbClr val="FFFFFF"/>
                </a:solidFill>
                <a:latin typeface="Taz"/>
              </a:rPr>
              <a:t>Marc conceptual1</a:t>
            </a:r>
            <a:endParaRPr lang="ca-ES" sz="4000" b="1" dirty="0">
              <a:solidFill>
                <a:srgbClr val="FFFFFF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</a:rPr>
              <a:t>
              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A59B2B-94CE-2805-5F9B-9DA7C235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endParaRPr lang="ca-ES" sz="2000" dirty="0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0C12960-6E85-460F-B6E3-5B82CB31AF3D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25713473-920C-92BC-52E2-889BD4EBDA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18144" r="1159" b="4921"/>
          <a:stretch/>
        </p:blipFill>
        <p:spPr>
          <a:xfrm>
            <a:off x="800100" y="1625741"/>
            <a:ext cx="10862453" cy="475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22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ol 2">
            <a:extLst>
              <a:ext uri="{FF2B5EF4-FFF2-40B4-BE49-F238E27FC236}">
                <a16:creationId xmlns:a16="http://schemas.microsoft.com/office/drawing/2014/main" id="{9717DABC-4BB2-6183-FE71-C2B5B7993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3307" y="0"/>
            <a:ext cx="5869258" cy="670718"/>
          </a:xfrm>
        </p:spPr>
        <p:txBody>
          <a:bodyPr anchor="b">
            <a:normAutofit/>
          </a:bodyPr>
          <a:lstStyle/>
          <a:p>
            <a:r>
              <a:rPr lang="ca-ES" dirty="0"/>
              <a:t>Marc conceptual</a:t>
            </a:r>
          </a:p>
        </p:txBody>
      </p:sp>
      <p:pic>
        <p:nvPicPr>
          <p:cNvPr id="5" name="Imatge 4">
            <a:extLst>
              <a:ext uri="{FF2B5EF4-FFF2-40B4-BE49-F238E27FC236}">
                <a16:creationId xmlns:a16="http://schemas.microsoft.com/office/drawing/2014/main" id="{2ABFDB47-2E87-71EC-113D-4CD56B3D5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704"/>
            <a:ext cx="4984595" cy="6828214"/>
          </a:xfrm>
          <a:prstGeom prst="rect">
            <a:avLst/>
          </a:prstGeom>
          <a:noFill/>
        </p:spPr>
      </p:pic>
      <p:sp>
        <p:nvSpPr>
          <p:cNvPr id="6" name="QuadreDeText 5">
            <a:extLst>
              <a:ext uri="{FF2B5EF4-FFF2-40B4-BE49-F238E27FC236}">
                <a16:creationId xmlns:a16="http://schemas.microsoft.com/office/drawing/2014/main" id="{03CFA3EF-AE37-9D35-4407-A2AD9BCD09DA}"/>
              </a:ext>
            </a:extLst>
          </p:cNvPr>
          <p:cNvSpPr txBox="1"/>
          <p:nvPr/>
        </p:nvSpPr>
        <p:spPr>
          <a:xfrm>
            <a:off x="5309251" y="4984814"/>
            <a:ext cx="6770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Davies Ch.,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Knuiman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M., Wright P., Rosenberg M. The art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of being healthy: a qualitative study to develop a thematic framework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for understanding the relationship between Health and arts.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BMJ Open 2014; 4: e004790. Doi: 10.1136/bmjopen-2014-004790</a:t>
            </a:r>
            <a:endParaRPr kumimoji="0" lang="ca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59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503987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latin typeface="taz"/>
              </a:rPr>
            </a:br>
            <a:br>
              <a:rPr lang="ca-ES" sz="2200" dirty="0">
                <a:latin typeface="taz"/>
              </a:rPr>
            </a:br>
            <a:r>
              <a:rPr lang="ca-ES" sz="3500" dirty="0">
                <a:solidFill>
                  <a:schemeClr val="bg1"/>
                </a:solidFill>
                <a:latin typeface="Taz"/>
              </a:rPr>
              <a:t>Punts clau de l’avaluació.</a:t>
            </a:r>
            <a:endParaRPr lang="ca-ES" sz="3500" b="1" dirty="0">
              <a:solidFill>
                <a:schemeClr val="bg1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
              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A59B2B-94CE-2805-5F9B-9DA7C235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a-ES" sz="2000" dirty="0"/>
              <a:t>Planificar l’avaluació simultàniament al disseny de la intervenció per tal de mesurar adequadament allò que es vol mesurar (exemple avaluació </a:t>
            </a:r>
            <a:r>
              <a:rPr lang="ca-ES" sz="2000" dirty="0" err="1"/>
              <a:t>superilles</a:t>
            </a:r>
            <a:r>
              <a:rPr lang="ca-ES" sz="2000" dirty="0"/>
              <a:t> barris de Sant Antoni i Poblenou)</a:t>
            </a:r>
          </a:p>
          <a:p>
            <a:r>
              <a:rPr lang="ca-ES" sz="2000" dirty="0"/>
              <a:t>Marc teòric, important tenir-lo clar des de l’inici. Sovint hi ha un marc teòric per al problema de salut que es vol abordar i un per a la intervenció. Un cop establerts els marcs conceptuals es formulen els objectius.</a:t>
            </a:r>
          </a:p>
          <a:p>
            <a:r>
              <a:rPr lang="ca-ES" sz="2000" dirty="0"/>
              <a:t>Cada objectiu ha de tenir un indicador: vàlid, sensible, específic, fiable, operatiu, factible, rellevant, cos-efectiu, temporalment apropiar i no direccional.</a:t>
            </a:r>
          </a:p>
          <a:p>
            <a:r>
              <a:rPr lang="ca-ES" sz="2000" dirty="0"/>
              <a:t>Cada indicador ha de tenir el seu (o els seus) instruments de mesura (qüestionaris, mesures ambientals,  mesures físiques, </a:t>
            </a:r>
            <a:r>
              <a:rPr lang="ca-ES" sz="2000" dirty="0" err="1"/>
              <a:t>etc</a:t>
            </a:r>
            <a:r>
              <a:rPr lang="ca-ES" sz="2000" dirty="0"/>
              <a:t>) que també han de ser sensibles, específics, validats per a la població amb la que es treballa.</a:t>
            </a:r>
          </a:p>
          <a:p>
            <a:endParaRPr lang="ca-ES" sz="2000" dirty="0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70C12960-6E85-460F-B6E3-5B82CB31AF3D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15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503987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latin typeface="taz"/>
              </a:rPr>
            </a:br>
            <a:br>
              <a:rPr lang="ca-ES" sz="2200" dirty="0">
                <a:latin typeface="taz"/>
              </a:rPr>
            </a:br>
            <a:r>
              <a:rPr lang="ca-ES" sz="3500" dirty="0">
                <a:solidFill>
                  <a:schemeClr val="bg1"/>
                </a:solidFill>
                <a:latin typeface="Taz"/>
              </a:rPr>
              <a:t>Dissenys.</a:t>
            </a:r>
            <a:endParaRPr lang="ca-ES" sz="3500" b="1" dirty="0">
              <a:solidFill>
                <a:schemeClr val="bg1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
              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A59B2B-94CE-2805-5F9B-9DA7C235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a-ES" sz="2000" b="1" dirty="0">
                <a:solidFill>
                  <a:schemeClr val="accent5">
                    <a:lumMod val="75000"/>
                  </a:schemeClr>
                </a:solidFill>
              </a:rPr>
              <a:t>No experimental: </a:t>
            </a:r>
            <a:r>
              <a:rPr lang="ca-ES" sz="2000" dirty="0"/>
              <a:t>només tenim Grup Intervenció i les mesures </a:t>
            </a:r>
            <a:r>
              <a:rPr lang="ca-ES" sz="2000" dirty="0" err="1"/>
              <a:t>pre</a:t>
            </a:r>
            <a:r>
              <a:rPr lang="ca-ES" sz="2000" dirty="0"/>
              <a:t> i post (</a:t>
            </a:r>
            <a:r>
              <a:rPr lang="ca-ES" sz="2000" dirty="0" err="1"/>
              <a:t>superilles</a:t>
            </a:r>
            <a:r>
              <a:rPr lang="ca-ES" sz="2000" dirty="0"/>
              <a:t> barri d’Horta, Grans </a:t>
            </a:r>
            <a:r>
              <a:rPr lang="ca-ES" sz="2000" dirty="0" err="1"/>
              <a:t>Teatrerus</a:t>
            </a:r>
            <a:r>
              <a:rPr lang="ca-ES" sz="2000" dirty="0"/>
              <a:t>)</a:t>
            </a:r>
          </a:p>
          <a:p>
            <a:endParaRPr lang="ca-ES" sz="2000" dirty="0"/>
          </a:p>
          <a:p>
            <a:r>
              <a:rPr lang="ca-ES" sz="2000" b="1" dirty="0">
                <a:solidFill>
                  <a:schemeClr val="accent5">
                    <a:lumMod val="75000"/>
                  </a:schemeClr>
                </a:solidFill>
              </a:rPr>
              <a:t>Quasi-experimental:</a:t>
            </a:r>
            <a:r>
              <a:rPr lang="ca-ES" sz="2000" dirty="0"/>
              <a:t> hi ha Grup Intervenció i Grup Comparació, però l’assignació dels individus a un grup i altres NO és aleatòria.</a:t>
            </a:r>
          </a:p>
          <a:p>
            <a:endParaRPr lang="ca-ES" sz="2000" dirty="0"/>
          </a:p>
          <a:p>
            <a:r>
              <a:rPr lang="ca-ES" sz="2000" b="1" dirty="0">
                <a:solidFill>
                  <a:schemeClr val="accent5">
                    <a:lumMod val="75000"/>
                  </a:schemeClr>
                </a:solidFill>
              </a:rPr>
              <a:t>Experimental:</a:t>
            </a:r>
            <a:r>
              <a:rPr lang="ca-ES" sz="2000" dirty="0"/>
              <a:t> hi ha Grup Intervenció i Grup Comparació i l’assignació dels individus a un grup i altres és aleatòria.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70C12960-6E85-460F-B6E3-5B82CB31AF3D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77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tge 4" descr="Imatge que conté clipart, Dibuixos animats, il·lustració, dibuixos&#10;&#10;Descripció generada automàticament">
            <a:extLst>
              <a:ext uri="{FF2B5EF4-FFF2-40B4-BE49-F238E27FC236}">
                <a16:creationId xmlns:a16="http://schemas.microsoft.com/office/drawing/2014/main" id="{1335F86B-48FD-CC9B-64D2-A0BC2B404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6718" y="983891"/>
            <a:ext cx="3184517" cy="3993126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Imatge 7" descr="Imatge que conté mamífer, primat, ximpanzé, simi&#10;&#10;Descripció generada automàticament">
            <a:extLst>
              <a:ext uri="{FF2B5EF4-FFF2-40B4-BE49-F238E27FC236}">
                <a16:creationId xmlns:a16="http://schemas.microsoft.com/office/drawing/2014/main" id="{0AE4380C-ABFB-270D-A273-04B2034371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039698" y="1907109"/>
            <a:ext cx="5289482" cy="3967112"/>
          </a:xfrm>
          <a:prstGeom prst="rect">
            <a:avLst/>
          </a:prstGeom>
        </p:spPr>
      </p:pic>
      <p:sp>
        <p:nvSpPr>
          <p:cNvPr id="6" name="QuadreDeText 5">
            <a:extLst>
              <a:ext uri="{FF2B5EF4-FFF2-40B4-BE49-F238E27FC236}">
                <a16:creationId xmlns:a16="http://schemas.microsoft.com/office/drawing/2014/main" id="{81DA5099-C800-CCF1-9CF8-3A304EEB3370}"/>
              </a:ext>
            </a:extLst>
          </p:cNvPr>
          <p:cNvSpPr txBox="1"/>
          <p:nvPr/>
        </p:nvSpPr>
        <p:spPr>
          <a:xfrm>
            <a:off x="1129322" y="4776962"/>
            <a:ext cx="277191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ca-ES" sz="700">
                <a:solidFill>
                  <a:srgbClr val="FFFFFF"/>
                </a:solidFill>
                <a:hlinkClick r:id="rId3" tooltip="https://www.fundacioorienta.com/el-nostre-fill-te-caries-que-hem-de-fer-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Aquesta foto</a:t>
            </a:r>
            <a:r>
              <a:rPr lang="ca-ES" sz="700">
                <a:solidFill>
                  <a:srgbClr val="FFFFFF"/>
                </a:solidFill>
              </a:rPr>
              <a:t> de Autor desconegut està sota llicència </a:t>
            </a:r>
            <a:r>
              <a:rPr lang="ca-ES" sz="700">
                <a:solidFill>
                  <a:srgbClr val="FFFFFF"/>
                </a:solidFill>
                <a:hlinkClick r:id="rId6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ca-ES" sz="700">
              <a:solidFill>
                <a:srgbClr val="FFFFFF"/>
              </a:solidFill>
            </a:endParaRPr>
          </a:p>
        </p:txBody>
      </p:sp>
      <p:sp>
        <p:nvSpPr>
          <p:cNvPr id="9" name="QuadreDeText 8">
            <a:extLst>
              <a:ext uri="{FF2B5EF4-FFF2-40B4-BE49-F238E27FC236}">
                <a16:creationId xmlns:a16="http://schemas.microsoft.com/office/drawing/2014/main" id="{42472699-6909-8CC6-3C26-FD27F59E7602}"/>
              </a:ext>
            </a:extLst>
          </p:cNvPr>
          <p:cNvSpPr txBox="1"/>
          <p:nvPr/>
        </p:nvSpPr>
        <p:spPr>
          <a:xfrm>
            <a:off x="8428437" y="5482087"/>
            <a:ext cx="2771913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ca-ES" sz="700">
                <a:solidFill>
                  <a:srgbClr val="FFFFFF"/>
                </a:solidFill>
                <a:hlinkClick r:id="rId5" tooltip="http://clasederelibarbara.blogspot.com/2017_09_25_archive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Aquesta foto</a:t>
            </a:r>
            <a:r>
              <a:rPr lang="ca-ES" sz="700">
                <a:solidFill>
                  <a:srgbClr val="FFFFFF"/>
                </a:solidFill>
              </a:rPr>
              <a:t> de Autor desconegut està sota llicència </a:t>
            </a:r>
            <a:r>
              <a:rPr lang="ca-ES" sz="700">
                <a:solidFill>
                  <a:srgbClr val="FFFFFF"/>
                </a:solidFill>
                <a:hlinkClick r:id="rId6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ca-ES" sz="700">
              <a:solidFill>
                <a:srgbClr val="FFFFFF"/>
              </a:solidFill>
            </a:endParaRPr>
          </a:p>
        </p:txBody>
      </p:sp>
      <p:sp>
        <p:nvSpPr>
          <p:cNvPr id="12" name="QuadreDeText 11">
            <a:extLst>
              <a:ext uri="{FF2B5EF4-FFF2-40B4-BE49-F238E27FC236}">
                <a16:creationId xmlns:a16="http://schemas.microsoft.com/office/drawing/2014/main" id="{BBE13EEA-3ED5-AE9C-C99F-961417D0A57F}"/>
              </a:ext>
            </a:extLst>
          </p:cNvPr>
          <p:cNvSpPr txBox="1"/>
          <p:nvPr/>
        </p:nvSpPr>
        <p:spPr>
          <a:xfrm>
            <a:off x="4811134" y="284458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a-ES" sz="3600" b="0" cap="none" spc="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Alguns exemples</a:t>
            </a:r>
          </a:p>
        </p:txBody>
      </p:sp>
    </p:spTree>
    <p:extLst>
      <p:ext uri="{BB962C8B-B14F-4D97-AF65-F5344CB8AC3E}">
        <p14:creationId xmlns:p14="http://schemas.microsoft.com/office/powerpoint/2010/main" val="303746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4CA0768-8391-9792-8B3B-9DACF297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638" y="436580"/>
            <a:ext cx="9895951" cy="503987"/>
          </a:xfrm>
        </p:spPr>
        <p:txBody>
          <a:bodyPr>
            <a:normAutofit fontScale="90000"/>
          </a:bodyPr>
          <a:lstStyle/>
          <a:p>
            <a:br>
              <a:rPr lang="ca-ES" sz="2200" dirty="0">
                <a:latin typeface="taz"/>
              </a:rPr>
            </a:br>
            <a:br>
              <a:rPr lang="ca-ES" sz="2200" dirty="0">
                <a:latin typeface="taz"/>
              </a:rPr>
            </a:br>
            <a:r>
              <a:rPr lang="ca-ES" sz="3500" dirty="0">
                <a:solidFill>
                  <a:schemeClr val="bg1"/>
                </a:solidFill>
                <a:latin typeface="Taz"/>
              </a:rPr>
              <a:t>Escola de Salut per a Persones Grans</a:t>
            </a:r>
            <a:endParaRPr lang="ca-ES" sz="3500" b="1" dirty="0">
              <a:solidFill>
                <a:schemeClr val="bg1"/>
              </a:solidFill>
              <a:latin typeface="taz"/>
            </a:endParaRPr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0A17CDA-962B-D31E-35A4-4EAD998B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
              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A59B2B-94CE-2805-5F9B-9DA7C235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a-ES" sz="2000" dirty="0"/>
              <a:t>Es tracta d’una intervenció comunitària que forma part de Barcelona Salut als barris, que té com a objectiu disminuir l’aïllament social en gent gran i millorar la seva qualitat de vida.</a:t>
            </a:r>
          </a:p>
          <a:p>
            <a:pPr marL="457200" indent="-457200">
              <a:buAutoNum type="arabicPeriod"/>
            </a:pPr>
            <a:r>
              <a:rPr lang="ca-ES" sz="2000" dirty="0"/>
              <a:t>Quins indicadors creieu que calen?</a:t>
            </a:r>
          </a:p>
          <a:p>
            <a:pPr marL="457200" indent="-457200">
              <a:buAutoNum type="arabicPeriod"/>
            </a:pPr>
            <a:r>
              <a:rPr lang="ca-ES" sz="2000" dirty="0"/>
              <a:t>Quins instruments de mesura utilitzaríeu?</a:t>
            </a:r>
          </a:p>
          <a:p>
            <a:pPr marL="457200" indent="-457200">
              <a:buAutoNum type="arabicPeriod"/>
            </a:pPr>
            <a:r>
              <a:rPr lang="ca-ES" sz="2000" dirty="0"/>
              <a:t>Quin disseny </a:t>
            </a:r>
            <a:r>
              <a:rPr lang="ca-ES" sz="2000" dirty="0" err="1"/>
              <a:t>avaluatiu</a:t>
            </a:r>
            <a:r>
              <a:rPr lang="ca-ES" sz="2000" dirty="0"/>
              <a:t> utilitzaríeu?</a:t>
            </a:r>
          </a:p>
          <a:p>
            <a:pPr marL="457200" indent="-457200">
              <a:buAutoNum type="arabicPeriod"/>
            </a:pPr>
            <a:r>
              <a:rPr lang="ca-ES" sz="2000" dirty="0"/>
              <a:t>Amb quins mètodes treballaríeu?</a:t>
            </a:r>
          </a:p>
          <a:p>
            <a:pPr marL="0" indent="0">
              <a:buNone/>
            </a:pPr>
            <a:endParaRPr lang="ca-ES" sz="2000" dirty="0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6D54A5B-013A-0E80-D79E-F2D7D5CC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70C12960-6E85-460F-B6E3-5B82CB31AF3D}" type="slidenum"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73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ici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ema de l'Office">
  <a:themeElements>
    <a:clrScheme name="Ofici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ici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823</Words>
  <Application>Microsoft Office PowerPoint</Application>
  <PresentationFormat>Pantalla panoràmica</PresentationFormat>
  <Paragraphs>99</Paragraphs>
  <Slides>11</Slides>
  <Notes>2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6</vt:i4>
      </vt:variant>
      <vt:variant>
        <vt:lpstr>Tema</vt:lpstr>
      </vt:variant>
      <vt:variant>
        <vt:i4>2</vt:i4>
      </vt:variant>
      <vt:variant>
        <vt:lpstr>Títols de les diapositives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taz</vt:lpstr>
      <vt:lpstr>taz</vt:lpstr>
      <vt:lpstr>Tema de l'Office</vt:lpstr>
      <vt:lpstr>1_Tema de l'Office</vt:lpstr>
      <vt:lpstr>VIII JORNADA DE SALUT COMUNITÀRIA:     Taller Avaluació de Resultats</vt:lpstr>
      <vt:lpstr>  Punts clau de l’avaluació  </vt:lpstr>
      <vt:lpstr>  Punts clau de l’avaluació.</vt:lpstr>
      <vt:lpstr>  Marc conceptual1</vt:lpstr>
      <vt:lpstr>Marc conceptual</vt:lpstr>
      <vt:lpstr>  Punts clau de l’avaluació.</vt:lpstr>
      <vt:lpstr>  Dissenys.</vt:lpstr>
      <vt:lpstr>Presentació del PowerPoint</vt:lpstr>
      <vt:lpstr>  Escola de Salut per a Persones Grans</vt:lpstr>
      <vt:lpstr>  Protegim les escoles.</vt:lpstr>
      <vt:lpstr>  Prevenció de la Obesitat Infantil a Barcelona (POIBA)</vt:lpstr>
    </vt:vector>
  </TitlesOfParts>
  <Company>Ajuntament de Vic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JORNADA DE SALUT COMUNITÀRIA:     Avaluació en acció!</dc:title>
  <dc:creator>Gloria Cunill</dc:creator>
  <cp:lastModifiedBy>Roser del Val Plana</cp:lastModifiedBy>
  <cp:revision>13</cp:revision>
  <dcterms:created xsi:type="dcterms:W3CDTF">2024-11-07T08:14:01Z</dcterms:created>
  <dcterms:modified xsi:type="dcterms:W3CDTF">2025-01-16T07:46:29Z</dcterms:modified>
</cp:coreProperties>
</file>